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10E75A-FDC4-4D80-A50D-3E8C6FC8B065}">
  <a:tblStyle styleId="{AF10E75A-FDC4-4D80-A50D-3E8C6FC8B0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A0388FB-7608-4A7F-B5CF-984BC236B5D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slide" Target="slides/slide89.xml"/><Relationship Id="rId50" Type="http://schemas.openxmlformats.org/officeDocument/2006/relationships/slide" Target="slides/slide44.xml"/><Relationship Id="rId94" Type="http://schemas.openxmlformats.org/officeDocument/2006/relationships/slide" Target="slides/slide8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vdmaaten.github.io/tsne/" TargetMode="Externa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a758273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a758273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a758273e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a758273e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97f0f989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c97f0f989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9fb6724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9fb6724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79e79c62b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c79e79c62b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5_cluster_trans_split_overlap_contract_0.1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a16147627e8e528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a16147627e8e528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5_cluster_trans_split_overlap_contract_together_0.2: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smoothing effect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2nd run: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5_cluster_trans_split_overlap_contract_together   (0.1)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5_cluster_trans_split_overlap_contract_together_0.01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5_cluster_trans_split_overlap_contract_together_0.05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topology structure is not good visually.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cae7aadaa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cae7aada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5_cluster_trans_split_overlap_contract_together   (0.1)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5_cluster_trans_split_overlap_contract_together_0.01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5_cluster_trans_split_overlap_contract_together_0.05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问题: topology structure is not good visually.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c79e79c62b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c79e79c62b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t10k-mnist-replace_0_1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k_closest_count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perplexity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bfs_level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gfd_calc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E7EE98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Concatenate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beta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gamma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anchor_rate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dynamic_lambda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endParaRPr sz="900">
              <a:solidFill>
                <a:srgbClr val="BF9EEE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每个簇旁放一个数字图片表示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红色簇放大后 用数字图片表示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时间轴纵向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cb8cec83c9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cb8cec83c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t10k-mnist-replace_0_1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k_closest_count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perplexity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bfs_level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gfd_calc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E7EE98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Concatenate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beta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gamma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anchor_rate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dynamic_lambda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endParaRPr sz="900">
              <a:solidFill>
                <a:srgbClr val="BF9EEE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每个簇旁放一个数字图片表示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红色簇放大后 用数字图片表示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时间轴纵向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c79e79c62b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c79e79c62b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vgg_10_cluster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plan </a:t>
            </a:r>
            <a:r>
              <a:rPr lang="zh-CN">
                <a:solidFill>
                  <a:schemeClr val="dk1"/>
                </a:solidFill>
              </a:rPr>
              <a:t>to re-run.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b38b2c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b38b2c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4a7d73b0972856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4a7d73b0972856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节点放大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去掉双向边中的一条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箭头含义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ca7c638ca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ca7c638ca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hardware: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iMac (Retina 5K, 27-inch, 2019)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3.6 GHz 八核Intel Core i9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32 GB 2667 MHz DDR4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ca7c638ca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ca7c638ca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79e79c62b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79e79c62b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5f21e5e56a80ef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5f21e5e56a80ef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Enough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ca7c638ca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ca7c638ca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E7EE98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10_cluster_contract:</a:t>
            </a:r>
            <a:endParaRPr sz="900">
              <a:solidFill>
                <a:srgbClr val="E7EE98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k_closest_count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perplexity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bfs_level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gfd_calc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E7EE98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Concatenate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beta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gamma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anchor_rate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dynamic_lambda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endParaRPr sz="900">
              <a:solidFill>
                <a:srgbClr val="BF9EEE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E7EE98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vgg_10_cluster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k_closest_count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perplexity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bfs_level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gfd_calc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E7EE98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Concatenate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beta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gamma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anchor_rate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dynamic_lambda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endParaRPr sz="900">
              <a:solidFill>
                <a:srgbClr val="BF9EEE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ca7c638ca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ca7c638ca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 each da</a:t>
            </a:r>
            <a:r>
              <a:rPr lang="zh-CN"/>
              <a:t>ta, ech frame and each cluster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cb8cec83c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cb8cec83c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 each data, ech frame and each cluster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cb8cec83c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cb8cec83c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 each data, ech frame and each cluster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cb8cec83c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cb8cec83c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 each data, ech frame and each cluster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927b80a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927b80a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cb8cec83c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cb8cec83c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 each data, ech frame and each cluster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cb8cec83c9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cb8cec83c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 each data, ech frame and each cluster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cb8cec83c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cb8cec83c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 each data, ech frame and each cluster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cae7aada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cae7aada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Guise/ random walk has a parameter sCount, the larger it is, the accurate the gfd is, but taking more time.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5f21e5e56a80eff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5f21e5e56a80eff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7d44d99044cb1ad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67d44d99044cb1ad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67d44d99044cb1ad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67d44d99044cb1ad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67d44d99044cb1ad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67d44d99044cb1ad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67d44d99044cb1ad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67d44d99044cb1ad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SCount is a hyper parameter and here I set it as the nodeNum()*1000 to achieve a balance between speed and accuracy,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67d44d99044cb1ad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67d44d99044cb1ad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927b80ac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927b80ac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7d44d99044cb1ad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7d44d99044cb1ad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ca7c638ca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ca7c638ca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c79e79c62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c79e79c6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c79e79c62b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c79e79c62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//Total time for building knn graph: 0.19133448499999983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 from </a:t>
            </a:r>
            <a:r>
              <a:rPr lang="zh-CN" sz="1400">
                <a:solidFill>
                  <a:schemeClr val="dk1"/>
                </a:solidFill>
              </a:rPr>
              <a:t>: dynamic tsne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c79e79c62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c79e79c62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c79e79c62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c79e79c62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//Total time for building knn graph: 0.19133448499999983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 from </a:t>
            </a:r>
            <a:r>
              <a:rPr lang="zh-CN" sz="1400">
                <a:solidFill>
                  <a:schemeClr val="dk1"/>
                </a:solidFill>
              </a:rPr>
              <a:t>: dynamic tsne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c79e79c62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c79e79c62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//Total time for building knn graph: 0.19133448499999983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 from </a:t>
            </a:r>
            <a:r>
              <a:rPr lang="zh-CN" sz="1400">
                <a:solidFill>
                  <a:schemeClr val="dk1"/>
                </a:solidFill>
              </a:rPr>
              <a:t>: dynamic tsne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c79e79c62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c79e79c62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c79e79c62b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c79e79c62b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//Total time for building knn graph: 0.19133448499999983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 from </a:t>
            </a:r>
            <a:r>
              <a:rPr lang="zh-CN" sz="1400">
                <a:solidFill>
                  <a:schemeClr val="dk1"/>
                </a:solidFill>
              </a:rPr>
              <a:t>: dynamic tsne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c97f0f989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c97f0f989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Therotically it is not a bowl but strictly decrease cuve. However, when the gamma becomes very large: 1 -&gt; 10, the optimization process collapse. the gradient goes in edge constraint direction and makes the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927b80ac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927b80ac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c79e79c62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c79e79c62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Do we use this in case study?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a3fe33808085b0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a3fe33808085b0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a3fe33808085b0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a3fe33808085b0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5_cluster_trans_overlap_contract.bak3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a3fe33808085b0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a3fe33808085b0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5_cluster_trans_overlap_contract.bak4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a3fe33808085b0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a3fe33808085b0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5_cluster_trans_overlap_contract.bak5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k_closest_count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perplexity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bfs_level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gfd_calc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E7EE98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Concatenate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beta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gamma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0.03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anchor_rate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dynamic_lambda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0.03</a:t>
            </a:r>
            <a:endParaRPr sz="900">
              <a:solidFill>
                <a:srgbClr val="BF9EEE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a3fe33808085b0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1a3fe33808085b0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5_cluster_trans_overlap_contract.bak6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a3fe33808085b0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a3fe33808085b0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5_cluster_trans_overlap_contract.bak7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a3fe33808085b0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a3fe33808085b0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5_cluster_trans_overlap_contract.bak8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good quantitative measure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1a3fe33808085b0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1a3fe33808085b0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5_cluster_trans_overlap_contract.bak9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good quantitative measure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1a3fe33808085b0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1a3fe33808085b0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5_cluster_trans_overlap_contract.bak10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97f0f989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97f0f989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a3fe33808085b0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1a3fe33808085b0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5_cluster_trans_overlap_contract.bak11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c78ffb03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c78ffb03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c78ffb03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c78ffb03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0.18894512000000008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144.673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joint t-sne optimization used: 155.854693278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 used: 38.621719352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c78ffb03f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c78ffb03f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/>
              <a:t>first frame not aligned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0.18894512000000008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144.673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joint t-sne optimization used: 155.854693278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 used: 38.621719352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c78ffb03f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c78ffb03f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c78ffb03f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c78ffb03f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c78ffb03f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c78ffb03f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c78ffb03f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c78ffb03f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0.19044033799999993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c6b38b2c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c6b38b2c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67d44d99044cb1ad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67d44d99044cb1ad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Total time for building knn graph: 0.15964972600000005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Computing similairy costs  89.22 s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joint t-sne optimization used: 115.23504844799999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Dynamic t-sne used: 30.533522604999998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Total time for equal initialization used: 54.866766602999974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Total time for random initialization used: 55.446452491</a:t>
            </a:r>
            <a:endParaRPr sz="2322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9e589af5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9e589af5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67d44d99044cb1ad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67d44d99044cb1ad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5_cluster_trans_overlap_contract.bak2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67d44d99044cb1ad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67d44d99044cb1ad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as table: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3 tables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10 clusters: 4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5 clusters: 4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mnist: 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54476d180fad6ecf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54476d180fad6ecf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595959"/>
                </a:solidFill>
              </a:rPr>
              <a:t>6_cluster_dist_trans_overlap: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dist_classes = [4]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trans_classes = [1]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overlap_classes = [2, 3]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Total time for building knn graph: 0.283002404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Computing similairy costs  162.245 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joint t-sne optimization used: 275.215081814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Dynamic t-sne used: 56.224963688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equal init t-sne used: 139.18597485700002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random init t-sne used: 141.78644349899997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54476d180fad6ecf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54476d180fad6ecf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7d44d99044cb1ad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7d44d99044cb1ad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 can </a:t>
            </a:r>
            <a:r>
              <a:rPr lang="zh-CN"/>
              <a:t>discuss</a:t>
            </a:r>
            <a:r>
              <a:rPr lang="zh-CN"/>
              <a:t> time burden of each stage of joint tsne.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c927b80a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c927b80a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54476d180fad6ecf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54476d180fad6ecf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c463a09f9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c463a09f9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c7854bc7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c7854bc7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79ada7467a32dcbe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79ada7467a32dcbe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86.429982076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255.673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t-sne optimization used: 880.2179808809999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t-sne used: 1248.9006134289998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t-sne used: 1317.085674992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cannot run, therefore discard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a7c638c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a7c638c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79ada7467a32dcbe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79ada7467a32dcbe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1000 from first 10000,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1000 from second 14000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8.827578746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1221.07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is discarded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79ada7467a32dcbe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79ada7467a32dcbe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first 2000 dims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10.744129013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1056.46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collpase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79ada7467a32dcbe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79ada7467a32dcbe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79ada7467a32dcbe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79ada7467a32dcbe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from </a:t>
            </a:r>
            <a:r>
              <a:rPr lang="zh-CN" u="sng">
                <a:solidFill>
                  <a:schemeClr val="hlink"/>
                </a:solidFill>
                <a:hlinkClick r:id="rId2"/>
              </a:rPr>
              <a:t>https://lvdmaaten.github.io/tsne/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1.2687556789999999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47.351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 used: 116.871555422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79ada7467a32dcbe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79ada7467a32dcbe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from https://lvdmaaten.github.io/tsne/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9ada7467a32dcbe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9ada7467a32dcbe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1.2687556789999999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47.351 s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c927b80ac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c927b80a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79ada7467a32dcbe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79ada7467a32dcbe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2.077885084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42.504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c927b80ac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c927b80ac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6d393af628f7c05a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6d393af628f7c05a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实在不行再改gamma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9e589af5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9e589af5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presentation/d/16PjDQwW3kBjpUXI2FoPzmlarPs07JOggwrvYyDKQIcs/edit#slide=id.gc857699ab1_0_189" TargetMode="External"/><Relationship Id="rId4" Type="http://schemas.openxmlformats.org/officeDocument/2006/relationships/hyperlink" Target="https://docs.google.com/presentation/d/1b-_DRdPY8VMwmOrBK7MaUdn7LMfO_QRyWOryEA4rLcU/edit#slide=id.gc9eec461d3_0_21" TargetMode="Externa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15" Type="http://schemas.openxmlformats.org/officeDocument/2006/relationships/image" Target="../media/image20.png"/><Relationship Id="rId14" Type="http://schemas.openxmlformats.org/officeDocument/2006/relationships/image" Target="../media/image25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9.png"/><Relationship Id="rId13" Type="http://schemas.openxmlformats.org/officeDocument/2006/relationships/image" Target="../media/image58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32.png"/><Relationship Id="rId14" Type="http://schemas.openxmlformats.org/officeDocument/2006/relationships/image" Target="../media/image49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.png"/><Relationship Id="rId22" Type="http://schemas.openxmlformats.org/officeDocument/2006/relationships/image" Target="../media/image19.png"/><Relationship Id="rId21" Type="http://schemas.openxmlformats.org/officeDocument/2006/relationships/image" Target="../media/image32.png"/><Relationship Id="rId24" Type="http://schemas.openxmlformats.org/officeDocument/2006/relationships/image" Target="../media/image38.png"/><Relationship Id="rId23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Relationship Id="rId26" Type="http://schemas.openxmlformats.org/officeDocument/2006/relationships/image" Target="../media/image40.png"/><Relationship Id="rId25" Type="http://schemas.openxmlformats.org/officeDocument/2006/relationships/image" Target="../media/image36.png"/><Relationship Id="rId28" Type="http://schemas.openxmlformats.org/officeDocument/2006/relationships/image" Target="../media/image48.png"/><Relationship Id="rId27" Type="http://schemas.openxmlformats.org/officeDocument/2006/relationships/image" Target="../media/image44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29" Type="http://schemas.openxmlformats.org/officeDocument/2006/relationships/image" Target="../media/image43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Relationship Id="rId11" Type="http://schemas.openxmlformats.org/officeDocument/2006/relationships/image" Target="../media/image30.png"/><Relationship Id="rId10" Type="http://schemas.openxmlformats.org/officeDocument/2006/relationships/image" Target="../media/image31.png"/><Relationship Id="rId13" Type="http://schemas.openxmlformats.org/officeDocument/2006/relationships/image" Target="../media/image21.png"/><Relationship Id="rId12" Type="http://schemas.openxmlformats.org/officeDocument/2006/relationships/image" Target="../media/image17.png"/><Relationship Id="rId15" Type="http://schemas.openxmlformats.org/officeDocument/2006/relationships/image" Target="../media/image41.png"/><Relationship Id="rId14" Type="http://schemas.openxmlformats.org/officeDocument/2006/relationships/image" Target="../media/image24.png"/><Relationship Id="rId17" Type="http://schemas.openxmlformats.org/officeDocument/2006/relationships/image" Target="../media/image42.png"/><Relationship Id="rId16" Type="http://schemas.openxmlformats.org/officeDocument/2006/relationships/image" Target="../media/image47.png"/><Relationship Id="rId19" Type="http://schemas.openxmlformats.org/officeDocument/2006/relationships/image" Target="../media/image39.png"/><Relationship Id="rId18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2.png"/><Relationship Id="rId7" Type="http://schemas.openxmlformats.org/officeDocument/2006/relationships/image" Target="../media/image45.png"/><Relationship Id="rId8" Type="http://schemas.openxmlformats.org/officeDocument/2006/relationships/image" Target="../media/image50.png"/><Relationship Id="rId11" Type="http://schemas.openxmlformats.org/officeDocument/2006/relationships/image" Target="../media/image3.png"/><Relationship Id="rId10" Type="http://schemas.openxmlformats.org/officeDocument/2006/relationships/image" Target="../media/image57.png"/><Relationship Id="rId13" Type="http://schemas.openxmlformats.org/officeDocument/2006/relationships/image" Target="../media/image16.png"/><Relationship Id="rId12" Type="http://schemas.openxmlformats.org/officeDocument/2006/relationships/image" Target="../media/image5.png"/><Relationship Id="rId15" Type="http://schemas.openxmlformats.org/officeDocument/2006/relationships/image" Target="../media/image56.png"/><Relationship Id="rId14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Relationship Id="rId8" Type="http://schemas.openxmlformats.org/officeDocument/2006/relationships/image" Target="../media/image3.png"/><Relationship Id="rId11" Type="http://schemas.openxmlformats.org/officeDocument/2006/relationships/image" Target="../media/image70.png"/><Relationship Id="rId10" Type="http://schemas.openxmlformats.org/officeDocument/2006/relationships/image" Target="../media/image67.png"/><Relationship Id="rId13" Type="http://schemas.openxmlformats.org/officeDocument/2006/relationships/image" Target="../media/image53.png"/><Relationship Id="rId12" Type="http://schemas.openxmlformats.org/officeDocument/2006/relationships/image" Target="../media/image46.png"/><Relationship Id="rId15" Type="http://schemas.openxmlformats.org/officeDocument/2006/relationships/image" Target="../media/image50.png"/><Relationship Id="rId14" Type="http://schemas.openxmlformats.org/officeDocument/2006/relationships/image" Target="../media/image45.png"/><Relationship Id="rId17" Type="http://schemas.openxmlformats.org/officeDocument/2006/relationships/image" Target="../media/image57.png"/><Relationship Id="rId16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9" Type="http://schemas.openxmlformats.org/officeDocument/2006/relationships/image" Target="../media/image60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2.png"/><Relationship Id="rId11" Type="http://schemas.openxmlformats.org/officeDocument/2006/relationships/image" Target="../media/image63.png"/><Relationship Id="rId10" Type="http://schemas.openxmlformats.org/officeDocument/2006/relationships/image" Target="../media/image64.png"/><Relationship Id="rId13" Type="http://schemas.openxmlformats.org/officeDocument/2006/relationships/image" Target="../media/image61.png"/><Relationship Id="rId12" Type="http://schemas.openxmlformats.org/officeDocument/2006/relationships/image" Target="../media/image59.png"/><Relationship Id="rId15" Type="http://schemas.openxmlformats.org/officeDocument/2006/relationships/image" Target="../media/image80.png"/><Relationship Id="rId14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png"/><Relationship Id="rId4" Type="http://schemas.openxmlformats.org/officeDocument/2006/relationships/image" Target="../media/image9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6.png"/><Relationship Id="rId4" Type="http://schemas.openxmlformats.org/officeDocument/2006/relationships/image" Target="../media/image8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9" Type="http://schemas.openxmlformats.org/officeDocument/2006/relationships/image" Target="../media/image93.png"/><Relationship Id="rId5" Type="http://schemas.openxmlformats.org/officeDocument/2006/relationships/image" Target="../media/image90.png"/><Relationship Id="rId6" Type="http://schemas.openxmlformats.org/officeDocument/2006/relationships/image" Target="../media/image85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11" Type="http://schemas.openxmlformats.org/officeDocument/2006/relationships/image" Target="../media/image94.png"/><Relationship Id="rId10" Type="http://schemas.openxmlformats.org/officeDocument/2006/relationships/image" Target="../media/image8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5.png"/><Relationship Id="rId4" Type="http://schemas.openxmlformats.org/officeDocument/2006/relationships/image" Target="../media/image109.png"/><Relationship Id="rId5" Type="http://schemas.openxmlformats.org/officeDocument/2006/relationships/image" Target="../media/image1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1.png"/><Relationship Id="rId4" Type="http://schemas.openxmlformats.org/officeDocument/2006/relationships/image" Target="../media/image103.png"/><Relationship Id="rId9" Type="http://schemas.openxmlformats.org/officeDocument/2006/relationships/image" Target="../media/image112.png"/><Relationship Id="rId5" Type="http://schemas.openxmlformats.org/officeDocument/2006/relationships/image" Target="../media/image97.png"/><Relationship Id="rId6" Type="http://schemas.openxmlformats.org/officeDocument/2006/relationships/image" Target="../media/image104.png"/><Relationship Id="rId7" Type="http://schemas.openxmlformats.org/officeDocument/2006/relationships/image" Target="../media/image99.png"/><Relationship Id="rId8" Type="http://schemas.openxmlformats.org/officeDocument/2006/relationships/image" Target="../media/image96.png"/><Relationship Id="rId11" Type="http://schemas.openxmlformats.org/officeDocument/2006/relationships/image" Target="../media/image107.png"/><Relationship Id="rId10" Type="http://schemas.openxmlformats.org/officeDocument/2006/relationships/image" Target="../media/image110.png"/></Relationships>
</file>

<file path=ppt/slides/_rels/slide4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3.png"/><Relationship Id="rId22" Type="http://schemas.openxmlformats.org/officeDocument/2006/relationships/image" Target="../media/image127.png"/><Relationship Id="rId21" Type="http://schemas.openxmlformats.org/officeDocument/2006/relationships/image" Target="../media/image119.png"/><Relationship Id="rId24" Type="http://schemas.openxmlformats.org/officeDocument/2006/relationships/image" Target="../media/image128.png"/><Relationship Id="rId23" Type="http://schemas.openxmlformats.org/officeDocument/2006/relationships/image" Target="../media/image1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6.png"/><Relationship Id="rId4" Type="http://schemas.openxmlformats.org/officeDocument/2006/relationships/image" Target="../media/image102.png"/><Relationship Id="rId9" Type="http://schemas.openxmlformats.org/officeDocument/2006/relationships/image" Target="../media/image113.png"/><Relationship Id="rId26" Type="http://schemas.openxmlformats.org/officeDocument/2006/relationships/image" Target="../media/image131.png"/><Relationship Id="rId25" Type="http://schemas.openxmlformats.org/officeDocument/2006/relationships/image" Target="../media/image126.png"/><Relationship Id="rId27" Type="http://schemas.openxmlformats.org/officeDocument/2006/relationships/image" Target="../media/image132.png"/><Relationship Id="rId5" Type="http://schemas.openxmlformats.org/officeDocument/2006/relationships/image" Target="../media/image105.png"/><Relationship Id="rId6" Type="http://schemas.openxmlformats.org/officeDocument/2006/relationships/image" Target="../media/image100.png"/><Relationship Id="rId7" Type="http://schemas.openxmlformats.org/officeDocument/2006/relationships/image" Target="../media/image108.png"/><Relationship Id="rId8" Type="http://schemas.openxmlformats.org/officeDocument/2006/relationships/image" Target="../media/image111.png"/><Relationship Id="rId11" Type="http://schemas.openxmlformats.org/officeDocument/2006/relationships/image" Target="../media/image115.png"/><Relationship Id="rId10" Type="http://schemas.openxmlformats.org/officeDocument/2006/relationships/image" Target="../media/image140.png"/><Relationship Id="rId13" Type="http://schemas.openxmlformats.org/officeDocument/2006/relationships/image" Target="../media/image124.png"/><Relationship Id="rId12" Type="http://schemas.openxmlformats.org/officeDocument/2006/relationships/image" Target="../media/image116.png"/><Relationship Id="rId15" Type="http://schemas.openxmlformats.org/officeDocument/2006/relationships/image" Target="../media/image118.png"/><Relationship Id="rId14" Type="http://schemas.openxmlformats.org/officeDocument/2006/relationships/image" Target="../media/image117.png"/><Relationship Id="rId17" Type="http://schemas.openxmlformats.org/officeDocument/2006/relationships/image" Target="../media/image121.png"/><Relationship Id="rId16" Type="http://schemas.openxmlformats.org/officeDocument/2006/relationships/image" Target="../media/image129.png"/><Relationship Id="rId19" Type="http://schemas.openxmlformats.org/officeDocument/2006/relationships/image" Target="../media/image125.png"/><Relationship Id="rId18" Type="http://schemas.openxmlformats.org/officeDocument/2006/relationships/image" Target="../media/image1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0.png"/><Relationship Id="rId4" Type="http://schemas.openxmlformats.org/officeDocument/2006/relationships/image" Target="../media/image144.png"/><Relationship Id="rId5" Type="http://schemas.openxmlformats.org/officeDocument/2006/relationships/image" Target="../media/image139.png"/></Relationships>
</file>

<file path=ppt/slides/_rels/slide4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22" Type="http://schemas.openxmlformats.org/officeDocument/2006/relationships/image" Target="../media/image25.png"/><Relationship Id="rId21" Type="http://schemas.openxmlformats.org/officeDocument/2006/relationships/image" Target="../media/image13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0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Relationship Id="rId5" Type="http://schemas.openxmlformats.org/officeDocument/2006/relationships/image" Target="../media/image123.png"/><Relationship Id="rId6" Type="http://schemas.openxmlformats.org/officeDocument/2006/relationships/image" Target="../media/image119.png"/><Relationship Id="rId7" Type="http://schemas.openxmlformats.org/officeDocument/2006/relationships/image" Target="../media/image127.png"/><Relationship Id="rId8" Type="http://schemas.openxmlformats.org/officeDocument/2006/relationships/image" Target="../media/image122.png"/><Relationship Id="rId11" Type="http://schemas.openxmlformats.org/officeDocument/2006/relationships/image" Target="../media/image9.png"/><Relationship Id="rId10" Type="http://schemas.openxmlformats.org/officeDocument/2006/relationships/image" Target="../media/image126.png"/><Relationship Id="rId13" Type="http://schemas.openxmlformats.org/officeDocument/2006/relationships/image" Target="../media/image7.png"/><Relationship Id="rId12" Type="http://schemas.openxmlformats.org/officeDocument/2006/relationships/image" Target="../media/image8.png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17" Type="http://schemas.openxmlformats.org/officeDocument/2006/relationships/image" Target="../media/image6.png"/><Relationship Id="rId16" Type="http://schemas.openxmlformats.org/officeDocument/2006/relationships/image" Target="../media/image4.png"/><Relationship Id="rId19" Type="http://schemas.openxmlformats.org/officeDocument/2006/relationships/image" Target="../media/image18.png"/><Relationship Id="rId18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5.png"/><Relationship Id="rId4" Type="http://schemas.openxmlformats.org/officeDocument/2006/relationships/image" Target="../media/image1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Relationship Id="rId8" Type="http://schemas.openxmlformats.org/officeDocument/2006/relationships/image" Target="../media/image3.png"/><Relationship Id="rId11" Type="http://schemas.openxmlformats.org/officeDocument/2006/relationships/image" Target="../media/image70.png"/><Relationship Id="rId10" Type="http://schemas.openxmlformats.org/officeDocument/2006/relationships/image" Target="../media/image67.png"/><Relationship Id="rId13" Type="http://schemas.openxmlformats.org/officeDocument/2006/relationships/image" Target="../media/image53.png"/><Relationship Id="rId12" Type="http://schemas.openxmlformats.org/officeDocument/2006/relationships/image" Target="../media/image46.png"/><Relationship Id="rId15" Type="http://schemas.openxmlformats.org/officeDocument/2006/relationships/image" Target="../media/image50.png"/><Relationship Id="rId14" Type="http://schemas.openxmlformats.org/officeDocument/2006/relationships/image" Target="../media/image45.png"/><Relationship Id="rId17" Type="http://schemas.openxmlformats.org/officeDocument/2006/relationships/image" Target="../media/image57.png"/><Relationship Id="rId16" Type="http://schemas.openxmlformats.org/officeDocument/2006/relationships/image" Target="../media/image54.png"/><Relationship Id="rId18" Type="http://schemas.openxmlformats.org/officeDocument/2006/relationships/image" Target="../media/image1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2.png"/><Relationship Id="rId22" Type="http://schemas.openxmlformats.org/officeDocument/2006/relationships/image" Target="../media/image153.png"/><Relationship Id="rId21" Type="http://schemas.openxmlformats.org/officeDocument/2006/relationships/image" Target="../media/image157.png"/><Relationship Id="rId24" Type="http://schemas.openxmlformats.org/officeDocument/2006/relationships/image" Target="../media/image176.png"/><Relationship Id="rId23" Type="http://schemas.openxmlformats.org/officeDocument/2006/relationships/image" Target="../media/image15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Relationship Id="rId4" Type="http://schemas.openxmlformats.org/officeDocument/2006/relationships/image" Target="../media/image133.png"/><Relationship Id="rId9" Type="http://schemas.openxmlformats.org/officeDocument/2006/relationships/image" Target="../media/image142.png"/><Relationship Id="rId26" Type="http://schemas.openxmlformats.org/officeDocument/2006/relationships/image" Target="../media/image156.png"/><Relationship Id="rId25" Type="http://schemas.openxmlformats.org/officeDocument/2006/relationships/image" Target="../media/image159.png"/><Relationship Id="rId28" Type="http://schemas.openxmlformats.org/officeDocument/2006/relationships/image" Target="../media/image154.png"/><Relationship Id="rId27" Type="http://schemas.openxmlformats.org/officeDocument/2006/relationships/image" Target="../media/image162.png"/><Relationship Id="rId5" Type="http://schemas.openxmlformats.org/officeDocument/2006/relationships/image" Target="../media/image141.png"/><Relationship Id="rId6" Type="http://schemas.openxmlformats.org/officeDocument/2006/relationships/image" Target="../media/image136.png"/><Relationship Id="rId29" Type="http://schemas.openxmlformats.org/officeDocument/2006/relationships/image" Target="../media/image164.png"/><Relationship Id="rId7" Type="http://schemas.openxmlformats.org/officeDocument/2006/relationships/image" Target="../media/image182.png"/><Relationship Id="rId8" Type="http://schemas.openxmlformats.org/officeDocument/2006/relationships/image" Target="../media/image165.png"/><Relationship Id="rId31" Type="http://schemas.openxmlformats.org/officeDocument/2006/relationships/image" Target="../media/image161.png"/><Relationship Id="rId30" Type="http://schemas.openxmlformats.org/officeDocument/2006/relationships/image" Target="../media/image160.png"/><Relationship Id="rId11" Type="http://schemas.openxmlformats.org/officeDocument/2006/relationships/image" Target="../media/image134.png"/><Relationship Id="rId33" Type="http://schemas.openxmlformats.org/officeDocument/2006/relationships/image" Target="../media/image171.png"/><Relationship Id="rId10" Type="http://schemas.openxmlformats.org/officeDocument/2006/relationships/image" Target="../media/image138.png"/><Relationship Id="rId32" Type="http://schemas.openxmlformats.org/officeDocument/2006/relationships/image" Target="../media/image163.png"/><Relationship Id="rId13" Type="http://schemas.openxmlformats.org/officeDocument/2006/relationships/image" Target="../media/image146.png"/><Relationship Id="rId12" Type="http://schemas.openxmlformats.org/officeDocument/2006/relationships/image" Target="../media/image147.png"/><Relationship Id="rId15" Type="http://schemas.openxmlformats.org/officeDocument/2006/relationships/image" Target="../media/image149.png"/><Relationship Id="rId14" Type="http://schemas.openxmlformats.org/officeDocument/2006/relationships/image" Target="../media/image143.png"/><Relationship Id="rId17" Type="http://schemas.openxmlformats.org/officeDocument/2006/relationships/image" Target="../media/image158.png"/><Relationship Id="rId16" Type="http://schemas.openxmlformats.org/officeDocument/2006/relationships/image" Target="../media/image155.png"/><Relationship Id="rId19" Type="http://schemas.openxmlformats.org/officeDocument/2006/relationships/image" Target="../media/image150.png"/><Relationship Id="rId18" Type="http://schemas.openxmlformats.org/officeDocument/2006/relationships/image" Target="../media/image1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2.png"/><Relationship Id="rId4" Type="http://schemas.openxmlformats.org/officeDocument/2006/relationships/image" Target="../media/image168.png"/><Relationship Id="rId9" Type="http://schemas.openxmlformats.org/officeDocument/2006/relationships/image" Target="../media/image184.png"/><Relationship Id="rId5" Type="http://schemas.openxmlformats.org/officeDocument/2006/relationships/image" Target="../media/image166.png"/><Relationship Id="rId6" Type="http://schemas.openxmlformats.org/officeDocument/2006/relationships/image" Target="../media/image172.png"/><Relationship Id="rId7" Type="http://schemas.openxmlformats.org/officeDocument/2006/relationships/image" Target="../media/image178.png"/><Relationship Id="rId8" Type="http://schemas.openxmlformats.org/officeDocument/2006/relationships/image" Target="../media/image174.png"/><Relationship Id="rId11" Type="http://schemas.openxmlformats.org/officeDocument/2006/relationships/image" Target="../media/image169.png"/><Relationship Id="rId10" Type="http://schemas.openxmlformats.org/officeDocument/2006/relationships/image" Target="../media/image173.png"/><Relationship Id="rId13" Type="http://schemas.openxmlformats.org/officeDocument/2006/relationships/image" Target="../media/image170.png"/><Relationship Id="rId12" Type="http://schemas.openxmlformats.org/officeDocument/2006/relationships/image" Target="../media/image167.png"/><Relationship Id="rId15" Type="http://schemas.openxmlformats.org/officeDocument/2006/relationships/image" Target="../media/image177.png"/><Relationship Id="rId14" Type="http://schemas.openxmlformats.org/officeDocument/2006/relationships/image" Target="../media/image179.png"/><Relationship Id="rId17" Type="http://schemas.openxmlformats.org/officeDocument/2006/relationships/image" Target="../media/image175.png"/><Relationship Id="rId16" Type="http://schemas.openxmlformats.org/officeDocument/2006/relationships/image" Target="../media/image18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Relationship Id="rId4" Type="http://schemas.openxmlformats.org/officeDocument/2006/relationships/image" Target="../media/image186.png"/><Relationship Id="rId9" Type="http://schemas.openxmlformats.org/officeDocument/2006/relationships/image" Target="../media/image188.png"/><Relationship Id="rId5" Type="http://schemas.openxmlformats.org/officeDocument/2006/relationships/image" Target="../media/image183.png"/><Relationship Id="rId6" Type="http://schemas.openxmlformats.org/officeDocument/2006/relationships/image" Target="../media/image181.png"/><Relationship Id="rId7" Type="http://schemas.openxmlformats.org/officeDocument/2006/relationships/image" Target="../media/image196.png"/><Relationship Id="rId8" Type="http://schemas.openxmlformats.org/officeDocument/2006/relationships/image" Target="../media/image185.png"/><Relationship Id="rId11" Type="http://schemas.openxmlformats.org/officeDocument/2006/relationships/image" Target="../media/image187.png"/><Relationship Id="rId10" Type="http://schemas.openxmlformats.org/officeDocument/2006/relationships/image" Target="../media/image192.png"/><Relationship Id="rId13" Type="http://schemas.openxmlformats.org/officeDocument/2006/relationships/image" Target="../media/image191.png"/><Relationship Id="rId12" Type="http://schemas.openxmlformats.org/officeDocument/2006/relationships/image" Target="../media/image206.png"/><Relationship Id="rId15" Type="http://schemas.openxmlformats.org/officeDocument/2006/relationships/image" Target="../media/image189.png"/><Relationship Id="rId14" Type="http://schemas.openxmlformats.org/officeDocument/2006/relationships/image" Target="../media/image190.png"/><Relationship Id="rId17" Type="http://schemas.openxmlformats.org/officeDocument/2006/relationships/image" Target="../media/image201.png"/><Relationship Id="rId16" Type="http://schemas.openxmlformats.org/officeDocument/2006/relationships/image" Target="../media/image19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2.png"/><Relationship Id="rId4" Type="http://schemas.openxmlformats.org/officeDocument/2006/relationships/image" Target="../media/image195.png"/><Relationship Id="rId9" Type="http://schemas.openxmlformats.org/officeDocument/2006/relationships/image" Target="../media/image197.png"/><Relationship Id="rId5" Type="http://schemas.openxmlformats.org/officeDocument/2006/relationships/image" Target="../media/image193.png"/><Relationship Id="rId6" Type="http://schemas.openxmlformats.org/officeDocument/2006/relationships/image" Target="../media/image202.png"/><Relationship Id="rId7" Type="http://schemas.openxmlformats.org/officeDocument/2006/relationships/image" Target="../media/image199.png"/><Relationship Id="rId8" Type="http://schemas.openxmlformats.org/officeDocument/2006/relationships/image" Target="../media/image204.png"/><Relationship Id="rId11" Type="http://schemas.openxmlformats.org/officeDocument/2006/relationships/image" Target="../media/image210.png"/><Relationship Id="rId10" Type="http://schemas.openxmlformats.org/officeDocument/2006/relationships/image" Target="../media/image212.png"/><Relationship Id="rId13" Type="http://schemas.openxmlformats.org/officeDocument/2006/relationships/image" Target="../media/image200.png"/><Relationship Id="rId12" Type="http://schemas.openxmlformats.org/officeDocument/2006/relationships/image" Target="../media/image198.png"/><Relationship Id="rId15" Type="http://schemas.openxmlformats.org/officeDocument/2006/relationships/image" Target="../media/image213.png"/><Relationship Id="rId14" Type="http://schemas.openxmlformats.org/officeDocument/2006/relationships/image" Target="../media/image211.png"/><Relationship Id="rId17" Type="http://schemas.openxmlformats.org/officeDocument/2006/relationships/image" Target="../media/image205.png"/><Relationship Id="rId16" Type="http://schemas.openxmlformats.org/officeDocument/2006/relationships/image" Target="../media/image20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2.png"/><Relationship Id="rId4" Type="http://schemas.openxmlformats.org/officeDocument/2006/relationships/image" Target="../media/image208.png"/><Relationship Id="rId9" Type="http://schemas.openxmlformats.org/officeDocument/2006/relationships/image" Target="../media/image219.png"/><Relationship Id="rId5" Type="http://schemas.openxmlformats.org/officeDocument/2006/relationships/image" Target="../media/image215.png"/><Relationship Id="rId6" Type="http://schemas.openxmlformats.org/officeDocument/2006/relationships/image" Target="../media/image209.png"/><Relationship Id="rId7" Type="http://schemas.openxmlformats.org/officeDocument/2006/relationships/image" Target="../media/image207.png"/><Relationship Id="rId8" Type="http://schemas.openxmlformats.org/officeDocument/2006/relationships/image" Target="../media/image216.png"/><Relationship Id="rId11" Type="http://schemas.openxmlformats.org/officeDocument/2006/relationships/image" Target="../media/image223.png"/><Relationship Id="rId10" Type="http://schemas.openxmlformats.org/officeDocument/2006/relationships/image" Target="../media/image214.png"/><Relationship Id="rId13" Type="http://schemas.openxmlformats.org/officeDocument/2006/relationships/image" Target="../media/image217.png"/><Relationship Id="rId12" Type="http://schemas.openxmlformats.org/officeDocument/2006/relationships/image" Target="../media/image218.png"/><Relationship Id="rId15" Type="http://schemas.openxmlformats.org/officeDocument/2006/relationships/image" Target="../media/image222.png"/><Relationship Id="rId14" Type="http://schemas.openxmlformats.org/officeDocument/2006/relationships/image" Target="../media/image229.png"/><Relationship Id="rId17" Type="http://schemas.openxmlformats.org/officeDocument/2006/relationships/image" Target="../media/image224.png"/><Relationship Id="rId16" Type="http://schemas.openxmlformats.org/officeDocument/2006/relationships/image" Target="../media/image2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2.png"/><Relationship Id="rId4" Type="http://schemas.openxmlformats.org/officeDocument/2006/relationships/image" Target="../media/image225.png"/><Relationship Id="rId9" Type="http://schemas.openxmlformats.org/officeDocument/2006/relationships/image" Target="../media/image220.png"/><Relationship Id="rId5" Type="http://schemas.openxmlformats.org/officeDocument/2006/relationships/image" Target="../media/image226.png"/><Relationship Id="rId6" Type="http://schemas.openxmlformats.org/officeDocument/2006/relationships/image" Target="../media/image221.png"/><Relationship Id="rId7" Type="http://schemas.openxmlformats.org/officeDocument/2006/relationships/image" Target="../media/image247.png"/><Relationship Id="rId8" Type="http://schemas.openxmlformats.org/officeDocument/2006/relationships/image" Target="../media/image231.png"/><Relationship Id="rId11" Type="http://schemas.openxmlformats.org/officeDocument/2006/relationships/image" Target="../media/image228.png"/><Relationship Id="rId10" Type="http://schemas.openxmlformats.org/officeDocument/2006/relationships/image" Target="../media/image234.png"/><Relationship Id="rId13" Type="http://schemas.openxmlformats.org/officeDocument/2006/relationships/image" Target="../media/image233.png"/><Relationship Id="rId12" Type="http://schemas.openxmlformats.org/officeDocument/2006/relationships/image" Target="../media/image227.png"/><Relationship Id="rId15" Type="http://schemas.openxmlformats.org/officeDocument/2006/relationships/image" Target="../media/image236.png"/><Relationship Id="rId14" Type="http://schemas.openxmlformats.org/officeDocument/2006/relationships/image" Target="../media/image232.png"/><Relationship Id="rId17" Type="http://schemas.openxmlformats.org/officeDocument/2006/relationships/image" Target="../media/image235.png"/><Relationship Id="rId16" Type="http://schemas.openxmlformats.org/officeDocument/2006/relationships/image" Target="../media/image2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Relationship Id="rId4" Type="http://schemas.openxmlformats.org/officeDocument/2006/relationships/image" Target="../media/image237.png"/><Relationship Id="rId9" Type="http://schemas.openxmlformats.org/officeDocument/2006/relationships/image" Target="../media/image241.png"/><Relationship Id="rId5" Type="http://schemas.openxmlformats.org/officeDocument/2006/relationships/image" Target="../media/image240.png"/><Relationship Id="rId6" Type="http://schemas.openxmlformats.org/officeDocument/2006/relationships/image" Target="../media/image243.png"/><Relationship Id="rId7" Type="http://schemas.openxmlformats.org/officeDocument/2006/relationships/image" Target="../media/image238.png"/><Relationship Id="rId8" Type="http://schemas.openxmlformats.org/officeDocument/2006/relationships/image" Target="../media/image245.png"/><Relationship Id="rId11" Type="http://schemas.openxmlformats.org/officeDocument/2006/relationships/image" Target="../media/image248.png"/><Relationship Id="rId10" Type="http://schemas.openxmlformats.org/officeDocument/2006/relationships/image" Target="../media/image244.png"/><Relationship Id="rId13" Type="http://schemas.openxmlformats.org/officeDocument/2006/relationships/image" Target="../media/image239.png"/><Relationship Id="rId12" Type="http://schemas.openxmlformats.org/officeDocument/2006/relationships/image" Target="../media/image242.png"/><Relationship Id="rId15" Type="http://schemas.openxmlformats.org/officeDocument/2006/relationships/image" Target="../media/image252.png"/><Relationship Id="rId14" Type="http://schemas.openxmlformats.org/officeDocument/2006/relationships/image" Target="../media/image246.png"/><Relationship Id="rId17" Type="http://schemas.openxmlformats.org/officeDocument/2006/relationships/image" Target="../media/image250.png"/><Relationship Id="rId16" Type="http://schemas.openxmlformats.org/officeDocument/2006/relationships/image" Target="../media/image2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Relationship Id="rId4" Type="http://schemas.openxmlformats.org/officeDocument/2006/relationships/image" Target="../media/image259.png"/><Relationship Id="rId9" Type="http://schemas.openxmlformats.org/officeDocument/2006/relationships/image" Target="../media/image254.png"/><Relationship Id="rId5" Type="http://schemas.openxmlformats.org/officeDocument/2006/relationships/image" Target="../media/image257.png"/><Relationship Id="rId6" Type="http://schemas.openxmlformats.org/officeDocument/2006/relationships/image" Target="../media/image260.png"/><Relationship Id="rId7" Type="http://schemas.openxmlformats.org/officeDocument/2006/relationships/image" Target="../media/image255.png"/><Relationship Id="rId8" Type="http://schemas.openxmlformats.org/officeDocument/2006/relationships/image" Target="../media/image253.png"/><Relationship Id="rId11" Type="http://schemas.openxmlformats.org/officeDocument/2006/relationships/image" Target="../media/image269.png"/><Relationship Id="rId10" Type="http://schemas.openxmlformats.org/officeDocument/2006/relationships/image" Target="../media/image266.png"/><Relationship Id="rId13" Type="http://schemas.openxmlformats.org/officeDocument/2006/relationships/image" Target="../media/image258.png"/><Relationship Id="rId12" Type="http://schemas.openxmlformats.org/officeDocument/2006/relationships/image" Target="../media/image263.png"/><Relationship Id="rId15" Type="http://schemas.openxmlformats.org/officeDocument/2006/relationships/image" Target="../media/image256.png"/><Relationship Id="rId14" Type="http://schemas.openxmlformats.org/officeDocument/2006/relationships/image" Target="../media/image262.png"/><Relationship Id="rId17" Type="http://schemas.openxmlformats.org/officeDocument/2006/relationships/image" Target="../media/image264.png"/><Relationship Id="rId16" Type="http://schemas.openxmlformats.org/officeDocument/2006/relationships/image" Target="../media/image2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2.png"/><Relationship Id="rId4" Type="http://schemas.openxmlformats.org/officeDocument/2006/relationships/image" Target="../media/image267.png"/><Relationship Id="rId9" Type="http://schemas.openxmlformats.org/officeDocument/2006/relationships/image" Target="../media/image271.png"/><Relationship Id="rId5" Type="http://schemas.openxmlformats.org/officeDocument/2006/relationships/image" Target="../media/image261.png"/><Relationship Id="rId6" Type="http://schemas.openxmlformats.org/officeDocument/2006/relationships/image" Target="../media/image265.png"/><Relationship Id="rId7" Type="http://schemas.openxmlformats.org/officeDocument/2006/relationships/image" Target="../media/image270.png"/><Relationship Id="rId8" Type="http://schemas.openxmlformats.org/officeDocument/2006/relationships/image" Target="../media/image280.png"/><Relationship Id="rId11" Type="http://schemas.openxmlformats.org/officeDocument/2006/relationships/image" Target="../media/image293.png"/><Relationship Id="rId10" Type="http://schemas.openxmlformats.org/officeDocument/2006/relationships/image" Target="../media/image272.png"/><Relationship Id="rId13" Type="http://schemas.openxmlformats.org/officeDocument/2006/relationships/image" Target="../media/image278.png"/><Relationship Id="rId12" Type="http://schemas.openxmlformats.org/officeDocument/2006/relationships/image" Target="../media/image276.png"/><Relationship Id="rId15" Type="http://schemas.openxmlformats.org/officeDocument/2006/relationships/image" Target="../media/image283.png"/><Relationship Id="rId14" Type="http://schemas.openxmlformats.org/officeDocument/2006/relationships/image" Target="../media/image273.png"/><Relationship Id="rId17" Type="http://schemas.openxmlformats.org/officeDocument/2006/relationships/image" Target="../media/image281.png"/><Relationship Id="rId16" Type="http://schemas.openxmlformats.org/officeDocument/2006/relationships/image" Target="../media/image2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74.png"/><Relationship Id="rId4" Type="http://schemas.openxmlformats.org/officeDocument/2006/relationships/image" Target="../media/image284.png"/><Relationship Id="rId9" Type="http://schemas.openxmlformats.org/officeDocument/2006/relationships/image" Target="../media/image287.png"/><Relationship Id="rId5" Type="http://schemas.openxmlformats.org/officeDocument/2006/relationships/image" Target="../media/image285.png"/><Relationship Id="rId6" Type="http://schemas.openxmlformats.org/officeDocument/2006/relationships/image" Target="../media/image288.png"/><Relationship Id="rId7" Type="http://schemas.openxmlformats.org/officeDocument/2006/relationships/image" Target="../media/image275.png"/><Relationship Id="rId8" Type="http://schemas.openxmlformats.org/officeDocument/2006/relationships/image" Target="../media/image28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6.png"/><Relationship Id="rId4" Type="http://schemas.openxmlformats.org/officeDocument/2006/relationships/image" Target="../media/image286.png"/><Relationship Id="rId9" Type="http://schemas.openxmlformats.org/officeDocument/2006/relationships/image" Target="../media/image290.png"/><Relationship Id="rId5" Type="http://schemas.openxmlformats.org/officeDocument/2006/relationships/image" Target="../media/image279.png"/><Relationship Id="rId6" Type="http://schemas.openxmlformats.org/officeDocument/2006/relationships/image" Target="../media/image289.png"/><Relationship Id="rId7" Type="http://schemas.openxmlformats.org/officeDocument/2006/relationships/image" Target="../media/image292.png"/><Relationship Id="rId8" Type="http://schemas.openxmlformats.org/officeDocument/2006/relationships/image" Target="../media/image291.png"/><Relationship Id="rId11" Type="http://schemas.openxmlformats.org/officeDocument/2006/relationships/image" Target="../media/image295.png"/><Relationship Id="rId10" Type="http://schemas.openxmlformats.org/officeDocument/2006/relationships/image" Target="../media/image299.png"/><Relationship Id="rId13" Type="http://schemas.openxmlformats.org/officeDocument/2006/relationships/image" Target="../media/image297.png"/><Relationship Id="rId12" Type="http://schemas.openxmlformats.org/officeDocument/2006/relationships/image" Target="../media/image296.png"/><Relationship Id="rId15" Type="http://schemas.openxmlformats.org/officeDocument/2006/relationships/image" Target="../media/image294.png"/><Relationship Id="rId14" Type="http://schemas.openxmlformats.org/officeDocument/2006/relationships/image" Target="../media/image312.png"/><Relationship Id="rId16" Type="http://schemas.openxmlformats.org/officeDocument/2006/relationships/image" Target="../media/image30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01.png"/><Relationship Id="rId4" Type="http://schemas.openxmlformats.org/officeDocument/2006/relationships/image" Target="../media/image305.png"/><Relationship Id="rId9" Type="http://schemas.openxmlformats.org/officeDocument/2006/relationships/image" Target="../media/image303.png"/><Relationship Id="rId5" Type="http://schemas.openxmlformats.org/officeDocument/2006/relationships/image" Target="../media/image300.png"/><Relationship Id="rId6" Type="http://schemas.openxmlformats.org/officeDocument/2006/relationships/image" Target="../media/image298.png"/><Relationship Id="rId7" Type="http://schemas.openxmlformats.org/officeDocument/2006/relationships/image" Target="../media/image304.png"/><Relationship Id="rId8" Type="http://schemas.openxmlformats.org/officeDocument/2006/relationships/image" Target="../media/image302.png"/><Relationship Id="rId11" Type="http://schemas.openxmlformats.org/officeDocument/2006/relationships/image" Target="../media/image308.png"/><Relationship Id="rId10" Type="http://schemas.openxmlformats.org/officeDocument/2006/relationships/image" Target="../media/image310.png"/><Relationship Id="rId12" Type="http://schemas.openxmlformats.org/officeDocument/2006/relationships/image" Target="../media/image30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1.png"/><Relationship Id="rId4" Type="http://schemas.openxmlformats.org/officeDocument/2006/relationships/image" Target="../media/image313.png"/><Relationship Id="rId9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1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2.png"/><Relationship Id="rId4" Type="http://schemas.openxmlformats.org/officeDocument/2006/relationships/image" Target="../media/image318.png"/><Relationship Id="rId9" Type="http://schemas.openxmlformats.org/officeDocument/2006/relationships/image" Target="../media/image325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24.png"/><Relationship Id="rId8" Type="http://schemas.openxmlformats.org/officeDocument/2006/relationships/image" Target="../media/image321.png"/><Relationship Id="rId11" Type="http://schemas.openxmlformats.org/officeDocument/2006/relationships/image" Target="../media/image317.png"/><Relationship Id="rId10" Type="http://schemas.openxmlformats.org/officeDocument/2006/relationships/image" Target="../media/image322.png"/><Relationship Id="rId13" Type="http://schemas.openxmlformats.org/officeDocument/2006/relationships/image" Target="../media/image331.png"/><Relationship Id="rId12" Type="http://schemas.openxmlformats.org/officeDocument/2006/relationships/image" Target="../media/image323.png"/><Relationship Id="rId15" Type="http://schemas.openxmlformats.org/officeDocument/2006/relationships/image" Target="../media/image329.png"/><Relationship Id="rId14" Type="http://schemas.openxmlformats.org/officeDocument/2006/relationships/image" Target="../media/image327.png"/><Relationship Id="rId17" Type="http://schemas.openxmlformats.org/officeDocument/2006/relationships/image" Target="../media/image326.png"/><Relationship Id="rId16" Type="http://schemas.openxmlformats.org/officeDocument/2006/relationships/image" Target="../media/image3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0.png"/><Relationship Id="rId22" Type="http://schemas.openxmlformats.org/officeDocument/2006/relationships/image" Target="../media/image349.png"/><Relationship Id="rId21" Type="http://schemas.openxmlformats.org/officeDocument/2006/relationships/image" Target="../media/image342.png"/><Relationship Id="rId24" Type="http://schemas.openxmlformats.org/officeDocument/2006/relationships/image" Target="../media/image352.png"/><Relationship Id="rId23" Type="http://schemas.openxmlformats.org/officeDocument/2006/relationships/image" Target="../media/image35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32.png"/><Relationship Id="rId4" Type="http://schemas.openxmlformats.org/officeDocument/2006/relationships/image" Target="../media/image341.png"/><Relationship Id="rId9" Type="http://schemas.openxmlformats.org/officeDocument/2006/relationships/image" Target="../media/image337.png"/><Relationship Id="rId26" Type="http://schemas.openxmlformats.org/officeDocument/2006/relationships/image" Target="../media/image372.png"/><Relationship Id="rId25" Type="http://schemas.openxmlformats.org/officeDocument/2006/relationships/image" Target="../media/image370.png"/><Relationship Id="rId5" Type="http://schemas.openxmlformats.org/officeDocument/2006/relationships/image" Target="../media/image328.png"/><Relationship Id="rId6" Type="http://schemas.openxmlformats.org/officeDocument/2006/relationships/image" Target="../media/image333.png"/><Relationship Id="rId7" Type="http://schemas.openxmlformats.org/officeDocument/2006/relationships/image" Target="../media/image345.png"/><Relationship Id="rId8" Type="http://schemas.openxmlformats.org/officeDocument/2006/relationships/image" Target="../media/image344.png"/><Relationship Id="rId11" Type="http://schemas.openxmlformats.org/officeDocument/2006/relationships/image" Target="../media/image376.png"/><Relationship Id="rId10" Type="http://schemas.openxmlformats.org/officeDocument/2006/relationships/image" Target="../media/image336.png"/><Relationship Id="rId13" Type="http://schemas.openxmlformats.org/officeDocument/2006/relationships/image" Target="../media/image343.png"/><Relationship Id="rId12" Type="http://schemas.openxmlformats.org/officeDocument/2006/relationships/image" Target="../media/image348.png"/><Relationship Id="rId15" Type="http://schemas.openxmlformats.org/officeDocument/2006/relationships/image" Target="../media/image347.png"/><Relationship Id="rId14" Type="http://schemas.openxmlformats.org/officeDocument/2006/relationships/image" Target="../media/image338.png"/><Relationship Id="rId17" Type="http://schemas.openxmlformats.org/officeDocument/2006/relationships/image" Target="../media/image353.png"/><Relationship Id="rId16" Type="http://schemas.openxmlformats.org/officeDocument/2006/relationships/image" Target="../media/image340.png"/><Relationship Id="rId19" Type="http://schemas.openxmlformats.org/officeDocument/2006/relationships/image" Target="../media/image339.png"/><Relationship Id="rId18" Type="http://schemas.openxmlformats.org/officeDocument/2006/relationships/image" Target="../media/image3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63.png"/><Relationship Id="rId4" Type="http://schemas.openxmlformats.org/officeDocument/2006/relationships/image" Target="../media/image351.png"/><Relationship Id="rId5" Type="http://schemas.openxmlformats.org/officeDocument/2006/relationships/image" Target="../media/image354.png"/><Relationship Id="rId6" Type="http://schemas.openxmlformats.org/officeDocument/2006/relationships/image" Target="../media/image35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56.png"/><Relationship Id="rId4" Type="http://schemas.openxmlformats.org/officeDocument/2006/relationships/image" Target="../media/image369.png"/><Relationship Id="rId9" Type="http://schemas.openxmlformats.org/officeDocument/2006/relationships/image" Target="../media/image364.png"/><Relationship Id="rId5" Type="http://schemas.openxmlformats.org/officeDocument/2006/relationships/image" Target="../media/image362.png"/><Relationship Id="rId6" Type="http://schemas.openxmlformats.org/officeDocument/2006/relationships/image" Target="../media/image355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11" Type="http://schemas.openxmlformats.org/officeDocument/2006/relationships/image" Target="../media/image361.png"/><Relationship Id="rId10" Type="http://schemas.openxmlformats.org/officeDocument/2006/relationships/image" Target="../media/image368.png"/><Relationship Id="rId13" Type="http://schemas.openxmlformats.org/officeDocument/2006/relationships/image" Target="../media/image366.png"/><Relationship Id="rId12" Type="http://schemas.openxmlformats.org/officeDocument/2006/relationships/image" Target="../media/image365.png"/><Relationship Id="rId15" Type="http://schemas.openxmlformats.org/officeDocument/2006/relationships/image" Target="../media/image375.png"/><Relationship Id="rId14" Type="http://schemas.openxmlformats.org/officeDocument/2006/relationships/image" Target="../media/image367.png"/><Relationship Id="rId17" Type="http://schemas.openxmlformats.org/officeDocument/2006/relationships/image" Target="../media/image371.png"/><Relationship Id="rId16" Type="http://schemas.openxmlformats.org/officeDocument/2006/relationships/image" Target="../media/image37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93.png"/><Relationship Id="rId4" Type="http://schemas.openxmlformats.org/officeDocument/2006/relationships/image" Target="../media/image379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92.png"/><Relationship Id="rId4" Type="http://schemas.openxmlformats.org/officeDocument/2006/relationships/image" Target="../media/image38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://sciviscontest-staging.ieeevis.org/2008/data.html" TargetMode="External"/><Relationship Id="rId4" Type="http://schemas.openxmlformats.org/officeDocument/2006/relationships/image" Target="../media/image38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80.png"/><Relationship Id="rId4" Type="http://schemas.openxmlformats.org/officeDocument/2006/relationships/image" Target="../media/image401.png"/><Relationship Id="rId9" Type="http://schemas.openxmlformats.org/officeDocument/2006/relationships/image" Target="../media/image387.png"/><Relationship Id="rId5" Type="http://schemas.openxmlformats.org/officeDocument/2006/relationships/image" Target="../media/image391.png"/><Relationship Id="rId6" Type="http://schemas.openxmlformats.org/officeDocument/2006/relationships/image" Target="../media/image382.png"/><Relationship Id="rId7" Type="http://schemas.openxmlformats.org/officeDocument/2006/relationships/image" Target="../media/image388.png"/><Relationship Id="rId8" Type="http://schemas.openxmlformats.org/officeDocument/2006/relationships/image" Target="../media/image3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83.png"/><Relationship Id="rId4" Type="http://schemas.openxmlformats.org/officeDocument/2006/relationships/image" Target="../media/image389.png"/><Relationship Id="rId9" Type="http://schemas.openxmlformats.org/officeDocument/2006/relationships/image" Target="../media/image395.png"/><Relationship Id="rId5" Type="http://schemas.openxmlformats.org/officeDocument/2006/relationships/image" Target="../media/image386.png"/><Relationship Id="rId6" Type="http://schemas.openxmlformats.org/officeDocument/2006/relationships/image" Target="../media/image394.png"/><Relationship Id="rId7" Type="http://schemas.openxmlformats.org/officeDocument/2006/relationships/image" Target="../media/image390.png"/><Relationship Id="rId8" Type="http://schemas.openxmlformats.org/officeDocument/2006/relationships/image" Target="../media/image40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03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15.png"/><Relationship Id="rId8" Type="http://schemas.openxmlformats.org/officeDocument/2006/relationships/image" Target="../media/image39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17.png"/><Relationship Id="rId4" Type="http://schemas.openxmlformats.org/officeDocument/2006/relationships/image" Target="../media/image402.png"/><Relationship Id="rId5" Type="http://schemas.openxmlformats.org/officeDocument/2006/relationships/image" Target="../media/image40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06.png"/><Relationship Id="rId4" Type="http://schemas.openxmlformats.org/officeDocument/2006/relationships/image" Target="../media/image408.png"/><Relationship Id="rId9" Type="http://schemas.openxmlformats.org/officeDocument/2006/relationships/image" Target="../media/image420.png"/><Relationship Id="rId5" Type="http://schemas.openxmlformats.org/officeDocument/2006/relationships/image" Target="../media/image405.png"/><Relationship Id="rId6" Type="http://schemas.openxmlformats.org/officeDocument/2006/relationships/image" Target="../media/image409.png"/><Relationship Id="rId7" Type="http://schemas.openxmlformats.org/officeDocument/2006/relationships/image" Target="../media/image427.png"/><Relationship Id="rId8" Type="http://schemas.openxmlformats.org/officeDocument/2006/relationships/image" Target="../media/image41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07.png"/><Relationship Id="rId4" Type="http://schemas.openxmlformats.org/officeDocument/2006/relationships/image" Target="../media/image411.png"/><Relationship Id="rId9" Type="http://schemas.openxmlformats.org/officeDocument/2006/relationships/image" Target="../media/image423.png"/><Relationship Id="rId5" Type="http://schemas.openxmlformats.org/officeDocument/2006/relationships/image" Target="../media/image414.png"/><Relationship Id="rId6" Type="http://schemas.openxmlformats.org/officeDocument/2006/relationships/image" Target="../media/image412.png"/><Relationship Id="rId7" Type="http://schemas.openxmlformats.org/officeDocument/2006/relationships/image" Target="../media/image410.png"/><Relationship Id="rId8" Type="http://schemas.openxmlformats.org/officeDocument/2006/relationships/image" Target="../media/image421.png"/><Relationship Id="rId11" Type="http://schemas.openxmlformats.org/officeDocument/2006/relationships/image" Target="../media/image418.png"/><Relationship Id="rId10" Type="http://schemas.openxmlformats.org/officeDocument/2006/relationships/image" Target="../media/image416.png"/><Relationship Id="rId13" Type="http://schemas.openxmlformats.org/officeDocument/2006/relationships/image" Target="../media/image426.png"/><Relationship Id="rId12" Type="http://schemas.openxmlformats.org/officeDocument/2006/relationships/image" Target="../media/image438.png"/><Relationship Id="rId15" Type="http://schemas.openxmlformats.org/officeDocument/2006/relationships/image" Target="../media/image422.png"/><Relationship Id="rId14" Type="http://schemas.openxmlformats.org/officeDocument/2006/relationships/image" Target="../media/image424.png"/><Relationship Id="rId16" Type="http://schemas.openxmlformats.org/officeDocument/2006/relationships/image" Target="../media/image41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28.png"/><Relationship Id="rId4" Type="http://schemas.openxmlformats.org/officeDocument/2006/relationships/image" Target="../media/image425.png"/><Relationship Id="rId9" Type="http://schemas.openxmlformats.org/officeDocument/2006/relationships/image" Target="../media/image436.png"/><Relationship Id="rId5" Type="http://schemas.openxmlformats.org/officeDocument/2006/relationships/image" Target="../media/image429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0.png"/><Relationship Id="rId11" Type="http://schemas.openxmlformats.org/officeDocument/2006/relationships/image" Target="../media/image437.png"/><Relationship Id="rId10" Type="http://schemas.openxmlformats.org/officeDocument/2006/relationships/image" Target="../media/image435.png"/><Relationship Id="rId13" Type="http://schemas.openxmlformats.org/officeDocument/2006/relationships/image" Target="../media/image439.png"/><Relationship Id="rId12" Type="http://schemas.openxmlformats.org/officeDocument/2006/relationships/image" Target="../media/image431.png"/><Relationship Id="rId15" Type="http://schemas.openxmlformats.org/officeDocument/2006/relationships/image" Target="../media/image432.png"/><Relationship Id="rId14" Type="http://schemas.openxmlformats.org/officeDocument/2006/relationships/image" Target="../media/image442.png"/><Relationship Id="rId16" Type="http://schemas.openxmlformats.org/officeDocument/2006/relationships/image" Target="../media/image44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52.png"/><Relationship Id="rId4" Type="http://schemas.openxmlformats.org/officeDocument/2006/relationships/image" Target="../media/image455.png"/><Relationship Id="rId5" Type="http://schemas.openxmlformats.org/officeDocument/2006/relationships/image" Target="../media/image440.png"/><Relationship Id="rId6" Type="http://schemas.openxmlformats.org/officeDocument/2006/relationships/image" Target="../media/image44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43.png"/><Relationship Id="rId4" Type="http://schemas.openxmlformats.org/officeDocument/2006/relationships/image" Target="../media/image445.png"/><Relationship Id="rId9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46.png"/><Relationship Id="rId7" Type="http://schemas.openxmlformats.org/officeDocument/2006/relationships/image" Target="../media/image447.png"/><Relationship Id="rId8" Type="http://schemas.openxmlformats.org/officeDocument/2006/relationships/image" Target="../media/image448.png"/><Relationship Id="rId11" Type="http://schemas.openxmlformats.org/officeDocument/2006/relationships/image" Target="../media/image456.png"/><Relationship Id="rId10" Type="http://schemas.openxmlformats.org/officeDocument/2006/relationships/image" Target="../media/image461.png"/><Relationship Id="rId13" Type="http://schemas.openxmlformats.org/officeDocument/2006/relationships/image" Target="../media/image463.png"/><Relationship Id="rId12" Type="http://schemas.openxmlformats.org/officeDocument/2006/relationships/image" Target="../media/image451.png"/><Relationship Id="rId15" Type="http://schemas.openxmlformats.org/officeDocument/2006/relationships/image" Target="../media/image464.png"/><Relationship Id="rId14" Type="http://schemas.openxmlformats.org/officeDocument/2006/relationships/image" Target="../media/image453.png"/><Relationship Id="rId17" Type="http://schemas.openxmlformats.org/officeDocument/2006/relationships/image" Target="../media/image420.png"/><Relationship Id="rId16" Type="http://schemas.openxmlformats.org/officeDocument/2006/relationships/image" Target="../media/image45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52.png"/><Relationship Id="rId4" Type="http://schemas.openxmlformats.org/officeDocument/2006/relationships/image" Target="../media/image455.png"/><Relationship Id="rId5" Type="http://schemas.openxmlformats.org/officeDocument/2006/relationships/image" Target="../media/image44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60.png"/><Relationship Id="rId4" Type="http://schemas.openxmlformats.org/officeDocument/2006/relationships/image" Target="../media/image51.png"/><Relationship Id="rId5" Type="http://schemas.openxmlformats.org/officeDocument/2006/relationships/image" Target="../media/image462.png"/><Relationship Id="rId6" Type="http://schemas.openxmlformats.org/officeDocument/2006/relationships/image" Target="../media/image457.png"/><Relationship Id="rId7" Type="http://schemas.openxmlformats.org/officeDocument/2006/relationships/image" Target="../media/image459.png"/><Relationship Id="rId8" Type="http://schemas.openxmlformats.org/officeDocument/2006/relationships/image" Target="../media/image4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Submission to IEEE VIS 2021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2"/>
          <p:cNvGrpSpPr/>
          <p:nvPr/>
        </p:nvGrpSpPr>
        <p:grpSpPr>
          <a:xfrm>
            <a:off x="170700" y="1539850"/>
            <a:ext cx="1682946" cy="1617583"/>
            <a:chOff x="442238" y="1843100"/>
            <a:chExt cx="1682946" cy="1617583"/>
          </a:xfrm>
        </p:grpSpPr>
        <p:sp>
          <p:nvSpPr>
            <p:cNvPr id="287" name="Google Shape;287;p22"/>
            <p:cNvSpPr/>
            <p:nvPr/>
          </p:nvSpPr>
          <p:spPr>
            <a:xfrm>
              <a:off x="1112205" y="1843100"/>
              <a:ext cx="312900" cy="312900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442238" y="2384185"/>
              <a:ext cx="312900" cy="3129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1549437" y="3147783"/>
              <a:ext cx="312900" cy="312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698192" y="3147783"/>
              <a:ext cx="312900" cy="31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1812284" y="2321598"/>
              <a:ext cx="312900" cy="3129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2" name="Google Shape;292;p22"/>
            <p:cNvCxnSpPr>
              <a:stCxn id="287" idx="5"/>
              <a:endCxn id="291" idx="1"/>
            </p:cNvCxnSpPr>
            <p:nvPr/>
          </p:nvCxnSpPr>
          <p:spPr>
            <a:xfrm>
              <a:off x="1379282" y="2110177"/>
              <a:ext cx="478800" cy="25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22"/>
            <p:cNvCxnSpPr>
              <a:stCxn id="287" idx="3"/>
              <a:endCxn id="288" idx="7"/>
            </p:cNvCxnSpPr>
            <p:nvPr/>
          </p:nvCxnSpPr>
          <p:spPr>
            <a:xfrm flipH="1">
              <a:off x="709228" y="2110177"/>
              <a:ext cx="448800" cy="31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22"/>
            <p:cNvCxnSpPr>
              <a:stCxn id="288" idx="4"/>
              <a:endCxn id="290" idx="1"/>
            </p:cNvCxnSpPr>
            <p:nvPr/>
          </p:nvCxnSpPr>
          <p:spPr>
            <a:xfrm>
              <a:off x="598688" y="2697085"/>
              <a:ext cx="145200" cy="49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2"/>
            <p:cNvCxnSpPr>
              <a:stCxn id="291" idx="4"/>
              <a:endCxn id="289" idx="7"/>
            </p:cNvCxnSpPr>
            <p:nvPr/>
          </p:nvCxnSpPr>
          <p:spPr>
            <a:xfrm flipH="1">
              <a:off x="1816634" y="2634498"/>
              <a:ext cx="152100" cy="55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2"/>
            <p:cNvCxnSpPr>
              <a:stCxn id="290" idx="6"/>
              <a:endCxn id="289" idx="2"/>
            </p:cNvCxnSpPr>
            <p:nvPr/>
          </p:nvCxnSpPr>
          <p:spPr>
            <a:xfrm>
              <a:off x="1011092" y="3304233"/>
              <a:ext cx="538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7" name="Google Shape;297;p22"/>
          <p:cNvGrpSpPr/>
          <p:nvPr/>
        </p:nvGrpSpPr>
        <p:grpSpPr>
          <a:xfrm>
            <a:off x="7118838" y="1413348"/>
            <a:ext cx="1854459" cy="2147811"/>
            <a:chOff x="6977850" y="1682373"/>
            <a:chExt cx="1854459" cy="2147811"/>
          </a:xfrm>
        </p:grpSpPr>
        <p:sp>
          <p:nvSpPr>
            <p:cNvPr id="298" name="Google Shape;298;p22"/>
            <p:cNvSpPr/>
            <p:nvPr/>
          </p:nvSpPr>
          <p:spPr>
            <a:xfrm>
              <a:off x="7748705" y="2130513"/>
              <a:ext cx="312900" cy="312900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6977850" y="1682385"/>
              <a:ext cx="312900" cy="3129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7748712" y="3517283"/>
              <a:ext cx="312900" cy="312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7748692" y="2745683"/>
              <a:ext cx="312900" cy="31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8519409" y="1682373"/>
              <a:ext cx="312900" cy="3129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" name="Google Shape;303;p22"/>
            <p:cNvCxnSpPr>
              <a:stCxn id="298" idx="6"/>
              <a:endCxn id="302" idx="3"/>
            </p:cNvCxnSpPr>
            <p:nvPr/>
          </p:nvCxnSpPr>
          <p:spPr>
            <a:xfrm flipH="1" rot="10800000">
              <a:off x="8061605" y="1949463"/>
              <a:ext cx="5037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22"/>
            <p:cNvCxnSpPr>
              <a:stCxn id="298" idx="2"/>
              <a:endCxn id="299" idx="5"/>
            </p:cNvCxnSpPr>
            <p:nvPr/>
          </p:nvCxnSpPr>
          <p:spPr>
            <a:xfrm rot="10800000">
              <a:off x="7245005" y="1949463"/>
              <a:ext cx="5037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2"/>
            <p:cNvCxnSpPr>
              <a:stCxn id="299" idx="4"/>
              <a:endCxn id="301" idx="1"/>
            </p:cNvCxnSpPr>
            <p:nvPr/>
          </p:nvCxnSpPr>
          <p:spPr>
            <a:xfrm>
              <a:off x="7134300" y="1995285"/>
              <a:ext cx="660300" cy="79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2"/>
            <p:cNvCxnSpPr>
              <a:stCxn id="302" idx="4"/>
              <a:endCxn id="301" idx="7"/>
            </p:cNvCxnSpPr>
            <p:nvPr/>
          </p:nvCxnSpPr>
          <p:spPr>
            <a:xfrm flipH="1">
              <a:off x="8015859" y="1995273"/>
              <a:ext cx="660000" cy="79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22"/>
            <p:cNvCxnSpPr>
              <a:stCxn id="301" idx="4"/>
              <a:endCxn id="300" idx="0"/>
            </p:cNvCxnSpPr>
            <p:nvPr/>
          </p:nvCxnSpPr>
          <p:spPr>
            <a:xfrm>
              <a:off x="7905142" y="3058583"/>
              <a:ext cx="0" cy="4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22"/>
            <p:cNvCxnSpPr>
              <a:stCxn id="299" idx="6"/>
              <a:endCxn id="302" idx="2"/>
            </p:cNvCxnSpPr>
            <p:nvPr/>
          </p:nvCxnSpPr>
          <p:spPr>
            <a:xfrm>
              <a:off x="7290750" y="1838835"/>
              <a:ext cx="122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22"/>
            <p:cNvCxnSpPr>
              <a:stCxn id="298" idx="4"/>
              <a:endCxn id="301" idx="0"/>
            </p:cNvCxnSpPr>
            <p:nvPr/>
          </p:nvCxnSpPr>
          <p:spPr>
            <a:xfrm>
              <a:off x="7905155" y="2443413"/>
              <a:ext cx="0" cy="30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0" name="Google Shape;310;p22"/>
          <p:cNvGrpSpPr/>
          <p:nvPr/>
        </p:nvGrpSpPr>
        <p:grpSpPr>
          <a:xfrm>
            <a:off x="2296688" y="1482038"/>
            <a:ext cx="1824796" cy="1692896"/>
            <a:chOff x="1452700" y="1277225"/>
            <a:chExt cx="1824796" cy="1692896"/>
          </a:xfrm>
        </p:grpSpPr>
        <p:grpSp>
          <p:nvGrpSpPr>
            <p:cNvPr id="311" name="Google Shape;311;p22"/>
            <p:cNvGrpSpPr/>
            <p:nvPr/>
          </p:nvGrpSpPr>
          <p:grpSpPr>
            <a:xfrm>
              <a:off x="1452700" y="1277225"/>
              <a:ext cx="1824796" cy="1692896"/>
              <a:chOff x="6992675" y="1780875"/>
              <a:chExt cx="1824796" cy="1692896"/>
            </a:xfrm>
          </p:grpSpPr>
          <p:sp>
            <p:nvSpPr>
              <p:cNvPr id="312" name="Google Shape;312;p22"/>
              <p:cNvSpPr/>
              <p:nvPr/>
            </p:nvSpPr>
            <p:spPr>
              <a:xfrm>
                <a:off x="7748630" y="1780875"/>
                <a:ext cx="312900" cy="312900"/>
              </a:xfrm>
              <a:prstGeom prst="ellipse">
                <a:avLst/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2"/>
              <p:cNvSpPr/>
              <p:nvPr/>
            </p:nvSpPr>
            <p:spPr>
              <a:xfrm>
                <a:off x="6992675" y="1984460"/>
                <a:ext cx="312900" cy="312900"/>
              </a:xfrm>
              <a:prstGeom prst="ellipse">
                <a:avLst/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>
                <a:off x="8061537" y="3160871"/>
                <a:ext cx="312900" cy="312900"/>
              </a:xfrm>
              <a:prstGeom prst="ellipse">
                <a:avLst/>
              </a:prstGeom>
              <a:solidFill>
                <a:srgbClr val="B6D7A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>
                <a:off x="7431217" y="2802071"/>
                <a:ext cx="312900" cy="312900"/>
              </a:xfrm>
              <a:prstGeom prst="ellipse">
                <a:avLst/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>
                <a:off x="8504571" y="1984473"/>
                <a:ext cx="312900" cy="312900"/>
              </a:xfrm>
              <a:prstGeom prst="ellipse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17" name="Google Shape;317;p22"/>
            <p:cNvCxnSpPr>
              <a:stCxn id="312" idx="2"/>
              <a:endCxn id="313" idx="7"/>
            </p:cNvCxnSpPr>
            <p:nvPr/>
          </p:nvCxnSpPr>
          <p:spPr>
            <a:xfrm flipH="1">
              <a:off x="1719655" y="1433675"/>
              <a:ext cx="489000" cy="9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2"/>
            <p:cNvCxnSpPr>
              <a:stCxn id="313" idx="4"/>
              <a:endCxn id="315" idx="1"/>
            </p:cNvCxnSpPr>
            <p:nvPr/>
          </p:nvCxnSpPr>
          <p:spPr>
            <a:xfrm>
              <a:off x="1609150" y="1793710"/>
              <a:ext cx="327900" cy="55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2"/>
            <p:cNvCxnSpPr>
              <a:stCxn id="312" idx="6"/>
              <a:endCxn id="316" idx="1"/>
            </p:cNvCxnSpPr>
            <p:nvPr/>
          </p:nvCxnSpPr>
          <p:spPr>
            <a:xfrm>
              <a:off x="2521555" y="1433675"/>
              <a:ext cx="489000" cy="9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22"/>
            <p:cNvCxnSpPr>
              <a:stCxn id="316" idx="4"/>
              <a:endCxn id="314" idx="7"/>
            </p:cNvCxnSpPr>
            <p:nvPr/>
          </p:nvCxnSpPr>
          <p:spPr>
            <a:xfrm flipH="1">
              <a:off x="2788646" y="1793723"/>
              <a:ext cx="332400" cy="90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22"/>
            <p:cNvCxnSpPr>
              <a:stCxn id="315" idx="5"/>
              <a:endCxn id="314" idx="2"/>
            </p:cNvCxnSpPr>
            <p:nvPr/>
          </p:nvCxnSpPr>
          <p:spPr>
            <a:xfrm>
              <a:off x="2158319" y="2565498"/>
              <a:ext cx="363300" cy="24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2" name="Google Shape;322;p22"/>
          <p:cNvGrpSpPr/>
          <p:nvPr/>
        </p:nvGrpSpPr>
        <p:grpSpPr>
          <a:xfrm>
            <a:off x="4564525" y="1413360"/>
            <a:ext cx="2001796" cy="1870561"/>
            <a:chOff x="6904175" y="1833573"/>
            <a:chExt cx="2001796" cy="1870561"/>
          </a:xfrm>
        </p:grpSpPr>
        <p:sp>
          <p:nvSpPr>
            <p:cNvPr id="323" name="Google Shape;323;p22"/>
            <p:cNvSpPr/>
            <p:nvPr/>
          </p:nvSpPr>
          <p:spPr>
            <a:xfrm>
              <a:off x="7748618" y="2019600"/>
              <a:ext cx="312900" cy="312900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6904175" y="1833585"/>
              <a:ext cx="312900" cy="3129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7872074" y="3391233"/>
              <a:ext cx="312900" cy="312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7610205" y="2790058"/>
              <a:ext cx="312900" cy="31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593071" y="1833573"/>
              <a:ext cx="312900" cy="3129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8" name="Google Shape;328;p22"/>
            <p:cNvCxnSpPr>
              <a:stCxn id="324" idx="5"/>
              <a:endCxn id="323" idx="2"/>
            </p:cNvCxnSpPr>
            <p:nvPr/>
          </p:nvCxnSpPr>
          <p:spPr>
            <a:xfrm>
              <a:off x="7171252" y="2100661"/>
              <a:ext cx="577500" cy="7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2"/>
            <p:cNvCxnSpPr>
              <a:stCxn id="323" idx="4"/>
              <a:endCxn id="326" idx="0"/>
            </p:cNvCxnSpPr>
            <p:nvPr/>
          </p:nvCxnSpPr>
          <p:spPr>
            <a:xfrm flipH="1">
              <a:off x="7766768" y="2332500"/>
              <a:ext cx="138300" cy="45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22"/>
            <p:cNvCxnSpPr>
              <a:stCxn id="326" idx="4"/>
              <a:endCxn id="325" idx="1"/>
            </p:cNvCxnSpPr>
            <p:nvPr/>
          </p:nvCxnSpPr>
          <p:spPr>
            <a:xfrm>
              <a:off x="7766655" y="3102958"/>
              <a:ext cx="151200" cy="33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2"/>
            <p:cNvCxnSpPr>
              <a:stCxn id="323" idx="6"/>
              <a:endCxn id="327" idx="3"/>
            </p:cNvCxnSpPr>
            <p:nvPr/>
          </p:nvCxnSpPr>
          <p:spPr>
            <a:xfrm flipH="1" rot="10800000">
              <a:off x="8061518" y="2100750"/>
              <a:ext cx="577500" cy="7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2"/>
            <p:cNvCxnSpPr>
              <a:stCxn id="324" idx="6"/>
              <a:endCxn id="327" idx="2"/>
            </p:cNvCxnSpPr>
            <p:nvPr/>
          </p:nvCxnSpPr>
          <p:spPr>
            <a:xfrm>
              <a:off x="7217075" y="1990035"/>
              <a:ext cx="137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33" name="Google Shape;333;p22"/>
          <p:cNvCxnSpPr>
            <a:stCxn id="324" idx="4"/>
            <a:endCxn id="326" idx="1"/>
          </p:cNvCxnSpPr>
          <p:nvPr/>
        </p:nvCxnSpPr>
        <p:spPr>
          <a:xfrm>
            <a:off x="4720975" y="1726272"/>
            <a:ext cx="595500" cy="6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2"/>
          <p:cNvSpPr txBox="1"/>
          <p:nvPr/>
        </p:nvSpPr>
        <p:spPr>
          <a:xfrm>
            <a:off x="306725" y="3764025"/>
            <a:ext cx="14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ground truth </a:t>
            </a:r>
            <a:r>
              <a:rPr lang="zh-CN" sz="1300">
                <a:solidFill>
                  <a:srgbClr val="FF0000"/>
                </a:solidFill>
              </a:rPr>
              <a:t>t_0</a:t>
            </a:r>
            <a:endParaRPr sz="1300"/>
          </a:p>
        </p:txBody>
      </p:sp>
      <p:sp>
        <p:nvSpPr>
          <p:cNvPr id="335" name="Google Shape;335;p22"/>
          <p:cNvSpPr txBox="1"/>
          <p:nvPr/>
        </p:nvSpPr>
        <p:spPr>
          <a:xfrm>
            <a:off x="2296700" y="3764025"/>
            <a:ext cx="195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FF0000"/>
                </a:solidFill>
              </a:rPr>
              <a:t>computed</a:t>
            </a:r>
            <a:r>
              <a:rPr lang="zh-CN" sz="1300"/>
              <a:t> projection_0</a:t>
            </a:r>
            <a:endParaRPr sz="1300"/>
          </a:p>
        </p:txBody>
      </p:sp>
      <p:sp>
        <p:nvSpPr>
          <p:cNvPr id="336" name="Google Shape;336;p22"/>
          <p:cNvSpPr txBox="1"/>
          <p:nvPr/>
        </p:nvSpPr>
        <p:spPr>
          <a:xfrm>
            <a:off x="4530575" y="3764025"/>
            <a:ext cx="206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FF0000"/>
                </a:solidFill>
              </a:rPr>
              <a:t>computed</a:t>
            </a:r>
            <a:r>
              <a:rPr lang="zh-CN" sz="1300"/>
              <a:t> projection_1</a:t>
            </a:r>
            <a:endParaRPr sz="1300"/>
          </a:p>
        </p:txBody>
      </p:sp>
      <p:sp>
        <p:nvSpPr>
          <p:cNvPr id="337" name="Google Shape;337;p22"/>
          <p:cNvSpPr txBox="1"/>
          <p:nvPr/>
        </p:nvSpPr>
        <p:spPr>
          <a:xfrm>
            <a:off x="7263825" y="3764025"/>
            <a:ext cx="156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ground truth </a:t>
            </a:r>
            <a:r>
              <a:rPr lang="zh-CN" sz="1300">
                <a:solidFill>
                  <a:srgbClr val="FF0000"/>
                </a:solidFill>
              </a:rPr>
              <a:t>t_1</a:t>
            </a:r>
            <a:endParaRPr sz="1300"/>
          </a:p>
        </p:txBody>
      </p:sp>
      <p:sp>
        <p:nvSpPr>
          <p:cNvPr id="338" name="Google Shape;338;p22"/>
          <p:cNvSpPr/>
          <p:nvPr/>
        </p:nvSpPr>
        <p:spPr>
          <a:xfrm>
            <a:off x="3290525" y="2477250"/>
            <a:ext cx="4549800" cy="3214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2"/>
          <p:cNvSpPr txBox="1"/>
          <p:nvPr/>
        </p:nvSpPr>
        <p:spPr>
          <a:xfrm>
            <a:off x="3363550" y="783600"/>
            <a:ext cx="24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 Projection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3"/>
          <p:cNvGrpSpPr/>
          <p:nvPr/>
        </p:nvGrpSpPr>
        <p:grpSpPr>
          <a:xfrm>
            <a:off x="4197007" y="546873"/>
            <a:ext cx="1319400" cy="1835015"/>
            <a:chOff x="2746047" y="158830"/>
            <a:chExt cx="1456452" cy="2025626"/>
          </a:xfrm>
        </p:grpSpPr>
        <p:sp>
          <p:nvSpPr>
            <p:cNvPr id="345" name="Google Shape;345;p23"/>
            <p:cNvSpPr/>
            <p:nvPr/>
          </p:nvSpPr>
          <p:spPr>
            <a:xfrm rot="-7976">
              <a:off x="3344980" y="159130"/>
              <a:ext cx="258601" cy="258601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 rot="-7976">
              <a:off x="2746347" y="333115"/>
              <a:ext cx="258601" cy="258601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 rot="-7976">
              <a:off x="3579446" y="1205364"/>
              <a:ext cx="258601" cy="258601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 rot="-7976">
              <a:off x="3085834" y="991449"/>
              <a:ext cx="258601" cy="258601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 rot="-7976">
              <a:off x="3943599" y="292641"/>
              <a:ext cx="258601" cy="258601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 rot="-1515462">
              <a:off x="3166287" y="1882888"/>
              <a:ext cx="258736" cy="258736"/>
            </a:xfrm>
            <a:prstGeom prst="ellipse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 rot="-1515462">
              <a:off x="3855035" y="1701778"/>
              <a:ext cx="258736" cy="258736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 rot="-1515462">
              <a:off x="3510662" y="1538524"/>
              <a:ext cx="258736" cy="258736"/>
            </a:xfrm>
            <a:prstGeom prst="ellipse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" name="Google Shape;353;p23"/>
            <p:cNvCxnSpPr>
              <a:stCxn id="345" idx="2"/>
              <a:endCxn id="346" idx="7"/>
            </p:cNvCxnSpPr>
            <p:nvPr/>
          </p:nvCxnSpPr>
          <p:spPr>
            <a:xfrm flipH="1">
              <a:off x="2966981" y="288730"/>
              <a:ext cx="378000" cy="8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23"/>
            <p:cNvCxnSpPr>
              <a:stCxn id="345" idx="6"/>
              <a:endCxn id="349" idx="1"/>
            </p:cNvCxnSpPr>
            <p:nvPr/>
          </p:nvCxnSpPr>
          <p:spPr>
            <a:xfrm>
              <a:off x="3603581" y="288130"/>
              <a:ext cx="377700" cy="4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23"/>
            <p:cNvCxnSpPr>
              <a:stCxn id="346" idx="4"/>
              <a:endCxn id="348" idx="1"/>
            </p:cNvCxnSpPr>
            <p:nvPr/>
          </p:nvCxnSpPr>
          <p:spPr>
            <a:xfrm>
              <a:off x="2875947" y="591716"/>
              <a:ext cx="247500" cy="43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23"/>
            <p:cNvCxnSpPr>
              <a:stCxn id="349" idx="4"/>
              <a:endCxn id="347" idx="7"/>
            </p:cNvCxnSpPr>
            <p:nvPr/>
          </p:nvCxnSpPr>
          <p:spPr>
            <a:xfrm flipH="1">
              <a:off x="3799899" y="551242"/>
              <a:ext cx="273300" cy="69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23"/>
            <p:cNvCxnSpPr>
              <a:stCxn id="348" idx="5"/>
              <a:endCxn id="347" idx="2"/>
            </p:cNvCxnSpPr>
            <p:nvPr/>
          </p:nvCxnSpPr>
          <p:spPr>
            <a:xfrm>
              <a:off x="3306775" y="1211966"/>
              <a:ext cx="272700" cy="12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23"/>
            <p:cNvCxnSpPr>
              <a:stCxn id="352" idx="7"/>
              <a:endCxn id="347" idx="4"/>
            </p:cNvCxnSpPr>
            <p:nvPr/>
          </p:nvCxnSpPr>
          <p:spPr>
            <a:xfrm flipH="1" rot="10800000">
              <a:off x="3683729" y="1463928"/>
              <a:ext cx="25200" cy="8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23"/>
            <p:cNvCxnSpPr>
              <a:stCxn id="352" idx="5"/>
              <a:endCxn id="351" idx="1"/>
            </p:cNvCxnSpPr>
            <p:nvPr/>
          </p:nvCxnSpPr>
          <p:spPr>
            <a:xfrm>
              <a:off x="3761794" y="1711591"/>
              <a:ext cx="100800" cy="7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23"/>
            <p:cNvCxnSpPr>
              <a:stCxn id="352" idx="2"/>
              <a:endCxn id="350" idx="7"/>
            </p:cNvCxnSpPr>
            <p:nvPr/>
          </p:nvCxnSpPr>
          <p:spPr>
            <a:xfrm flipH="1">
              <a:off x="3339430" y="1723092"/>
              <a:ext cx="183600" cy="16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23"/>
            <p:cNvCxnSpPr>
              <a:stCxn id="350" idx="6"/>
              <a:endCxn id="351" idx="2"/>
            </p:cNvCxnSpPr>
            <p:nvPr/>
          </p:nvCxnSpPr>
          <p:spPr>
            <a:xfrm flipH="1" rot="10800000">
              <a:off x="3412655" y="1886256"/>
              <a:ext cx="454800" cy="7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2" name="Google Shape;362;p23"/>
          <p:cNvGrpSpPr/>
          <p:nvPr/>
        </p:nvGrpSpPr>
        <p:grpSpPr>
          <a:xfrm>
            <a:off x="4116510" y="3165667"/>
            <a:ext cx="1566931" cy="1726675"/>
            <a:chOff x="4281068" y="2342999"/>
            <a:chExt cx="1838258" cy="2025663"/>
          </a:xfrm>
        </p:grpSpPr>
        <p:sp>
          <p:nvSpPr>
            <p:cNvPr id="363" name="Google Shape;363;p23"/>
            <p:cNvSpPr/>
            <p:nvPr/>
          </p:nvSpPr>
          <p:spPr>
            <a:xfrm rot="-7506">
              <a:off x="5145097" y="2449283"/>
              <a:ext cx="274801" cy="274801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 rot="-7506">
              <a:off x="4445982" y="2343299"/>
              <a:ext cx="274801" cy="274801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 rot="-7506">
              <a:off x="5283084" y="3488270"/>
              <a:ext cx="274801" cy="274801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 rot="-7506">
              <a:off x="5007692" y="3080151"/>
              <a:ext cx="274801" cy="274801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 rot="-7506">
              <a:off x="5844225" y="2343308"/>
              <a:ext cx="274801" cy="274801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 rot="-1515062">
              <a:off x="4326581" y="3682159"/>
              <a:ext cx="274975" cy="274975"/>
            </a:xfrm>
            <a:prstGeom prst="ellipse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 rot="-1515062">
              <a:off x="4596058" y="4048174"/>
              <a:ext cx="274975" cy="274975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 rot="-1515062">
              <a:off x="4929608" y="3756242"/>
              <a:ext cx="274975" cy="274975"/>
            </a:xfrm>
            <a:prstGeom prst="ellipse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" name="Google Shape;371;p23"/>
            <p:cNvCxnSpPr>
              <a:stCxn id="364" idx="6"/>
              <a:endCxn id="363" idx="1"/>
            </p:cNvCxnSpPr>
            <p:nvPr/>
          </p:nvCxnSpPr>
          <p:spPr>
            <a:xfrm>
              <a:off x="4720783" y="2480399"/>
              <a:ext cx="464400" cy="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3"/>
            <p:cNvCxnSpPr>
              <a:stCxn id="363" idx="7"/>
              <a:endCxn id="367" idx="2"/>
            </p:cNvCxnSpPr>
            <p:nvPr/>
          </p:nvCxnSpPr>
          <p:spPr>
            <a:xfrm flipH="1" rot="10800000">
              <a:off x="5379442" y="2480915"/>
              <a:ext cx="464700" cy="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23"/>
            <p:cNvCxnSpPr>
              <a:stCxn id="364" idx="7"/>
              <a:endCxn id="367" idx="1"/>
            </p:cNvCxnSpPr>
            <p:nvPr/>
          </p:nvCxnSpPr>
          <p:spPr>
            <a:xfrm>
              <a:off x="4680327" y="2383330"/>
              <a:ext cx="12039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3"/>
            <p:cNvCxnSpPr>
              <a:stCxn id="363" idx="4"/>
              <a:endCxn id="366" idx="0"/>
            </p:cNvCxnSpPr>
            <p:nvPr/>
          </p:nvCxnSpPr>
          <p:spPr>
            <a:xfrm flipH="1">
              <a:off x="5144797" y="2724084"/>
              <a:ext cx="138000" cy="35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23"/>
            <p:cNvCxnSpPr>
              <a:stCxn id="366" idx="5"/>
              <a:endCxn id="365" idx="1"/>
            </p:cNvCxnSpPr>
            <p:nvPr/>
          </p:nvCxnSpPr>
          <p:spPr>
            <a:xfrm>
              <a:off x="5242461" y="3314495"/>
              <a:ext cx="80700" cy="21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23"/>
            <p:cNvCxnSpPr>
              <a:stCxn id="370" idx="6"/>
              <a:endCxn id="365" idx="3"/>
            </p:cNvCxnSpPr>
            <p:nvPr/>
          </p:nvCxnSpPr>
          <p:spPr>
            <a:xfrm flipH="1" rot="10800000">
              <a:off x="5191446" y="3723179"/>
              <a:ext cx="132000" cy="11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23"/>
            <p:cNvCxnSpPr>
              <a:stCxn id="368" idx="5"/>
              <a:endCxn id="370" idx="1"/>
            </p:cNvCxnSpPr>
            <p:nvPr/>
          </p:nvCxnSpPr>
          <p:spPr>
            <a:xfrm flipH="1" rot="10800000">
              <a:off x="4593468" y="3847204"/>
              <a:ext cx="344100" cy="1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23"/>
            <p:cNvCxnSpPr>
              <a:stCxn id="368" idx="4"/>
              <a:endCxn id="369" idx="0"/>
            </p:cNvCxnSpPr>
            <p:nvPr/>
          </p:nvCxnSpPr>
          <p:spPr>
            <a:xfrm>
              <a:off x="4522718" y="3943997"/>
              <a:ext cx="152100" cy="11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23"/>
            <p:cNvCxnSpPr>
              <a:stCxn id="369" idx="7"/>
              <a:endCxn id="370" idx="2"/>
            </p:cNvCxnSpPr>
            <p:nvPr/>
          </p:nvCxnSpPr>
          <p:spPr>
            <a:xfrm flipH="1" rot="10800000">
              <a:off x="4780003" y="3952461"/>
              <a:ext cx="162600" cy="1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0" name="Google Shape;380;p23"/>
          <p:cNvGrpSpPr/>
          <p:nvPr/>
        </p:nvGrpSpPr>
        <p:grpSpPr>
          <a:xfrm>
            <a:off x="1707885" y="264773"/>
            <a:ext cx="2034779" cy="2223282"/>
            <a:chOff x="235388" y="59200"/>
            <a:chExt cx="2396112" cy="2618090"/>
          </a:xfrm>
        </p:grpSpPr>
        <p:grpSp>
          <p:nvGrpSpPr>
            <p:cNvPr id="381" name="Google Shape;381;p23"/>
            <p:cNvGrpSpPr/>
            <p:nvPr/>
          </p:nvGrpSpPr>
          <p:grpSpPr>
            <a:xfrm>
              <a:off x="235388" y="59200"/>
              <a:ext cx="2179301" cy="2363880"/>
              <a:chOff x="8" y="12"/>
              <a:chExt cx="2316188" cy="2512360"/>
            </a:xfrm>
          </p:grpSpPr>
          <p:sp>
            <p:nvSpPr>
              <p:cNvPr id="382" name="Google Shape;382;p23"/>
              <p:cNvSpPr/>
              <p:nvPr/>
            </p:nvSpPr>
            <p:spPr>
              <a:xfrm rot="-7506">
                <a:off x="587537" y="311"/>
                <a:ext cx="274801" cy="274801"/>
              </a:xfrm>
              <a:prstGeom prst="ellipse">
                <a:avLst/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3"/>
              <p:cNvSpPr/>
              <p:nvPr/>
            </p:nvSpPr>
            <p:spPr>
              <a:xfrm rot="-7506">
                <a:off x="307" y="476899"/>
                <a:ext cx="274801" cy="274801"/>
              </a:xfrm>
              <a:prstGeom prst="ellipse">
                <a:avLst/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3"/>
              <p:cNvSpPr/>
              <p:nvPr/>
            </p:nvSpPr>
            <p:spPr>
              <a:xfrm rot="-7506">
                <a:off x="974253" y="1145166"/>
                <a:ext cx="274801" cy="274801"/>
              </a:xfrm>
              <a:prstGeom prst="ellipse">
                <a:avLst/>
              </a:prstGeom>
              <a:solidFill>
                <a:srgbClr val="B6D7A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3"/>
              <p:cNvSpPr/>
              <p:nvPr/>
            </p:nvSpPr>
            <p:spPr>
              <a:xfrm rot="-7506">
                <a:off x="226690" y="1146954"/>
                <a:ext cx="274801" cy="274801"/>
              </a:xfrm>
              <a:prstGeom prst="ellipse">
                <a:avLst/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3"/>
              <p:cNvSpPr/>
              <p:nvPr/>
            </p:nvSpPr>
            <p:spPr>
              <a:xfrm rot="-7506">
                <a:off x="1203350" y="419058"/>
                <a:ext cx="274801" cy="274801"/>
              </a:xfrm>
              <a:prstGeom prst="ellipse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7" name="Google Shape;387;p23"/>
              <p:cNvCxnSpPr>
                <a:stCxn id="382" idx="5"/>
                <a:endCxn id="386" idx="1"/>
              </p:cNvCxnSpPr>
              <p:nvPr/>
            </p:nvCxnSpPr>
            <p:spPr>
              <a:xfrm>
                <a:off x="822306" y="234656"/>
                <a:ext cx="421200" cy="22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23"/>
              <p:cNvCxnSpPr>
                <a:stCxn id="382" idx="3"/>
                <a:endCxn id="383" idx="7"/>
              </p:cNvCxnSpPr>
              <p:nvPr/>
            </p:nvCxnSpPr>
            <p:spPr>
              <a:xfrm flipH="1">
                <a:off x="234693" y="235080"/>
                <a:ext cx="393300" cy="28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23"/>
              <p:cNvCxnSpPr>
                <a:stCxn id="383" idx="4"/>
                <a:endCxn id="385" idx="1"/>
              </p:cNvCxnSpPr>
              <p:nvPr/>
            </p:nvCxnSpPr>
            <p:spPr>
              <a:xfrm>
                <a:off x="138008" y="751699"/>
                <a:ext cx="128700" cy="435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" name="Google Shape;390;p23"/>
              <p:cNvCxnSpPr>
                <a:stCxn id="386" idx="4"/>
                <a:endCxn id="384" idx="7"/>
              </p:cNvCxnSpPr>
              <p:nvPr/>
            </p:nvCxnSpPr>
            <p:spPr>
              <a:xfrm flipH="1">
                <a:off x="1208451" y="693858"/>
                <a:ext cx="132600" cy="49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3"/>
              <p:cNvCxnSpPr>
                <a:stCxn id="385" idx="6"/>
                <a:endCxn id="384" idx="2"/>
              </p:cNvCxnSpPr>
              <p:nvPr/>
            </p:nvCxnSpPr>
            <p:spPr>
              <a:xfrm flipH="1" rot="10800000">
                <a:off x="501490" y="1282854"/>
                <a:ext cx="472800" cy="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2" name="Google Shape;392;p23"/>
              <p:cNvSpPr/>
              <p:nvPr/>
            </p:nvSpPr>
            <p:spPr>
              <a:xfrm rot="-1515062">
                <a:off x="945456" y="2191884"/>
                <a:ext cx="274975" cy="274975"/>
              </a:xfrm>
              <a:prstGeom prst="ellipse">
                <a:avLst/>
              </a:prstGeom>
              <a:solidFill>
                <a:srgbClr val="B4A7D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3"/>
              <p:cNvSpPr/>
              <p:nvPr/>
            </p:nvSpPr>
            <p:spPr>
              <a:xfrm rot="-1515062">
                <a:off x="1995708" y="1624499"/>
                <a:ext cx="274975" cy="274975"/>
              </a:xfrm>
              <a:prstGeom prst="ellipse">
                <a:avLst/>
              </a:prstGeom>
              <a:solidFill>
                <a:srgbClr val="FF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3"/>
              <p:cNvSpPr/>
              <p:nvPr/>
            </p:nvSpPr>
            <p:spPr>
              <a:xfrm rot="-1515062">
                <a:off x="1270758" y="1577767"/>
                <a:ext cx="274975" cy="274975"/>
              </a:xfrm>
              <a:prstGeom prst="ellipse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5" name="Google Shape;395;p23"/>
              <p:cNvCxnSpPr>
                <a:stCxn id="392" idx="6"/>
                <a:endCxn id="393" idx="2"/>
              </p:cNvCxnSpPr>
              <p:nvPr/>
            </p:nvCxnSpPr>
            <p:spPr>
              <a:xfrm flipH="1" rot="10800000">
                <a:off x="1207293" y="1820722"/>
                <a:ext cx="801600" cy="450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3"/>
              <p:cNvCxnSpPr>
                <a:stCxn id="394" idx="5"/>
                <a:endCxn id="393" idx="1"/>
              </p:cNvCxnSpPr>
              <p:nvPr/>
            </p:nvCxnSpPr>
            <p:spPr>
              <a:xfrm flipH="1" rot="10800000">
                <a:off x="1537646" y="1715511"/>
                <a:ext cx="466200" cy="4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3"/>
              <p:cNvCxnSpPr>
                <a:stCxn id="394" idx="3"/>
                <a:endCxn id="392" idx="7"/>
              </p:cNvCxnSpPr>
              <p:nvPr/>
            </p:nvCxnSpPr>
            <p:spPr>
              <a:xfrm flipH="1">
                <a:off x="1129289" y="1844655"/>
                <a:ext cx="232500" cy="35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8" name="Google Shape;398;p23"/>
              <p:cNvCxnSpPr>
                <a:stCxn id="384" idx="5"/>
                <a:endCxn id="394" idx="0"/>
              </p:cNvCxnSpPr>
              <p:nvPr/>
            </p:nvCxnSpPr>
            <p:spPr>
              <a:xfrm>
                <a:off x="1209022" y="1379511"/>
                <a:ext cx="140700" cy="21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9" name="Google Shape;399;p23"/>
            <p:cNvGrpSpPr/>
            <p:nvPr/>
          </p:nvGrpSpPr>
          <p:grpSpPr>
            <a:xfrm>
              <a:off x="381620" y="1034056"/>
              <a:ext cx="2249880" cy="1643235"/>
              <a:chOff x="155425" y="1036100"/>
              <a:chExt cx="2391200" cy="1746450"/>
            </a:xfrm>
          </p:grpSpPr>
          <p:cxnSp>
            <p:nvCxnSpPr>
              <p:cNvPr id="400" name="Google Shape;400;p23"/>
              <p:cNvCxnSpPr/>
              <p:nvPr/>
            </p:nvCxnSpPr>
            <p:spPr>
              <a:xfrm>
                <a:off x="162825" y="1036100"/>
                <a:ext cx="1154400" cy="7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3"/>
              <p:cNvCxnSpPr/>
              <p:nvPr/>
            </p:nvCxnSpPr>
            <p:spPr>
              <a:xfrm>
                <a:off x="155425" y="1493050"/>
                <a:ext cx="1080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2" name="Google Shape;402;p23"/>
              <p:cNvCxnSpPr/>
              <p:nvPr/>
            </p:nvCxnSpPr>
            <p:spPr>
              <a:xfrm flipH="1" rot="10800000">
                <a:off x="614425" y="1502150"/>
                <a:ext cx="621600" cy="95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3" name="Google Shape;403;p23"/>
              <p:cNvCxnSpPr/>
              <p:nvPr/>
            </p:nvCxnSpPr>
            <p:spPr>
              <a:xfrm>
                <a:off x="155425" y="1050900"/>
                <a:ext cx="0" cy="421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23"/>
              <p:cNvCxnSpPr/>
              <p:nvPr/>
            </p:nvCxnSpPr>
            <p:spPr>
              <a:xfrm>
                <a:off x="1317225" y="1050900"/>
                <a:ext cx="296100" cy="444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5" name="Google Shape;405;p23"/>
              <p:cNvCxnSpPr/>
              <p:nvPr/>
            </p:nvCxnSpPr>
            <p:spPr>
              <a:xfrm flipH="1" rot="10800000">
                <a:off x="1598550" y="1406250"/>
                <a:ext cx="762300" cy="36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6" name="Google Shape;406;p23"/>
              <p:cNvCxnSpPr/>
              <p:nvPr/>
            </p:nvCxnSpPr>
            <p:spPr>
              <a:xfrm>
                <a:off x="614425" y="2456750"/>
                <a:ext cx="192300" cy="325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7" name="Google Shape;407;p23"/>
              <p:cNvCxnSpPr/>
              <p:nvPr/>
            </p:nvCxnSpPr>
            <p:spPr>
              <a:xfrm>
                <a:off x="2354325" y="1443150"/>
                <a:ext cx="192300" cy="325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Google Shape;408;p23"/>
              <p:cNvCxnSpPr/>
              <p:nvPr/>
            </p:nvCxnSpPr>
            <p:spPr>
              <a:xfrm flipH="1" rot="10800000">
                <a:off x="806725" y="1739150"/>
                <a:ext cx="1731600" cy="1008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09" name="Google Shape;409;p23"/>
          <p:cNvGrpSpPr/>
          <p:nvPr/>
        </p:nvGrpSpPr>
        <p:grpSpPr>
          <a:xfrm>
            <a:off x="1691136" y="3104386"/>
            <a:ext cx="2034652" cy="1832130"/>
            <a:chOff x="6662605" y="160634"/>
            <a:chExt cx="2246001" cy="2022441"/>
          </a:xfrm>
        </p:grpSpPr>
        <p:grpSp>
          <p:nvGrpSpPr>
            <p:cNvPr id="410" name="Google Shape;410;p23"/>
            <p:cNvGrpSpPr/>
            <p:nvPr/>
          </p:nvGrpSpPr>
          <p:grpSpPr>
            <a:xfrm>
              <a:off x="6708419" y="160634"/>
              <a:ext cx="2200186" cy="1904165"/>
              <a:chOff x="6879625" y="122617"/>
              <a:chExt cx="2338385" cy="2023770"/>
            </a:xfrm>
          </p:grpSpPr>
          <p:sp>
            <p:nvSpPr>
              <p:cNvPr id="411" name="Google Shape;411;p23"/>
              <p:cNvSpPr/>
              <p:nvPr/>
            </p:nvSpPr>
            <p:spPr>
              <a:xfrm rot="-37528">
                <a:off x="8195339" y="525173"/>
                <a:ext cx="274816" cy="274816"/>
              </a:xfrm>
              <a:prstGeom prst="ellipse">
                <a:avLst/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 rot="-37528">
                <a:off x="7384409" y="124126"/>
                <a:ext cx="274816" cy="274816"/>
              </a:xfrm>
              <a:prstGeom prst="ellipse">
                <a:avLst/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3"/>
              <p:cNvSpPr/>
              <p:nvPr/>
            </p:nvSpPr>
            <p:spPr>
              <a:xfrm rot="-37528">
                <a:off x="8195384" y="1482346"/>
                <a:ext cx="274816" cy="274816"/>
              </a:xfrm>
              <a:prstGeom prst="ellipse">
                <a:avLst/>
              </a:prstGeom>
              <a:solidFill>
                <a:srgbClr val="B6D7A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3"/>
              <p:cNvSpPr/>
              <p:nvPr/>
            </p:nvSpPr>
            <p:spPr>
              <a:xfrm rot="-37528">
                <a:off x="8195356" y="933567"/>
                <a:ext cx="274816" cy="274816"/>
              </a:xfrm>
              <a:prstGeom prst="ellipse">
                <a:avLst/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 rot="-37528">
                <a:off x="8941701" y="124109"/>
                <a:ext cx="274816" cy="274816"/>
              </a:xfrm>
              <a:prstGeom prst="ellipse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6" name="Google Shape;416;p23"/>
              <p:cNvCxnSpPr>
                <a:stCxn id="411" idx="6"/>
                <a:endCxn id="415" idx="3"/>
              </p:cNvCxnSpPr>
              <p:nvPr/>
            </p:nvCxnSpPr>
            <p:spPr>
              <a:xfrm flipH="1" rot="10800000">
                <a:off x="8470147" y="359881"/>
                <a:ext cx="513000" cy="30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23"/>
              <p:cNvCxnSpPr>
                <a:stCxn id="411" idx="2"/>
                <a:endCxn id="412" idx="5"/>
              </p:cNvCxnSpPr>
              <p:nvPr/>
            </p:nvCxnSpPr>
            <p:spPr>
              <a:xfrm rot="10800000">
                <a:off x="7619947" y="357481"/>
                <a:ext cx="575400" cy="3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23"/>
              <p:cNvCxnSpPr>
                <a:stCxn id="414" idx="4"/>
                <a:endCxn id="413" idx="0"/>
              </p:cNvCxnSpPr>
              <p:nvPr/>
            </p:nvCxnSpPr>
            <p:spPr>
              <a:xfrm flipH="1">
                <a:off x="8331264" y="1208375"/>
                <a:ext cx="3000" cy="27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23"/>
              <p:cNvCxnSpPr>
                <a:stCxn id="412" idx="6"/>
                <a:endCxn id="415" idx="2"/>
              </p:cNvCxnSpPr>
              <p:nvPr/>
            </p:nvCxnSpPr>
            <p:spPr>
              <a:xfrm>
                <a:off x="7659217" y="260034"/>
                <a:ext cx="1282500" cy="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23"/>
              <p:cNvCxnSpPr>
                <a:stCxn id="411" idx="4"/>
                <a:endCxn id="414" idx="0"/>
              </p:cNvCxnSpPr>
              <p:nvPr/>
            </p:nvCxnSpPr>
            <p:spPr>
              <a:xfrm flipH="1">
                <a:off x="8331247" y="799981"/>
                <a:ext cx="3000" cy="13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1" name="Google Shape;421;p23"/>
              <p:cNvSpPr/>
              <p:nvPr/>
            </p:nvSpPr>
            <p:spPr>
              <a:xfrm rot="3639965">
                <a:off x="6929347" y="1821709"/>
                <a:ext cx="274955" cy="274955"/>
              </a:xfrm>
              <a:prstGeom prst="ellipse">
                <a:avLst/>
              </a:prstGeom>
              <a:solidFill>
                <a:srgbClr val="FF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3"/>
              <p:cNvSpPr/>
              <p:nvPr/>
            </p:nvSpPr>
            <p:spPr>
              <a:xfrm rot="3639965">
                <a:off x="7023327" y="1155398"/>
                <a:ext cx="274955" cy="274955"/>
              </a:xfrm>
              <a:prstGeom prst="ellipse">
                <a:avLst/>
              </a:prstGeom>
              <a:solidFill>
                <a:srgbClr val="B4A7D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 rot="1874563">
                <a:off x="7586602" y="1533614"/>
                <a:ext cx="274744" cy="274744"/>
              </a:xfrm>
              <a:prstGeom prst="ellipse">
                <a:avLst/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4" name="Google Shape;424;p23"/>
              <p:cNvCxnSpPr>
                <a:stCxn id="423" idx="7"/>
                <a:endCxn id="413" idx="2"/>
              </p:cNvCxnSpPr>
              <p:nvPr/>
            </p:nvCxnSpPr>
            <p:spPr>
              <a:xfrm flipH="1" rot="10800000">
                <a:off x="7857405" y="1621218"/>
                <a:ext cx="338100" cy="1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5" name="Google Shape;425;p23"/>
              <p:cNvCxnSpPr>
                <a:stCxn id="422" idx="7"/>
                <a:endCxn id="423" idx="2"/>
              </p:cNvCxnSpPr>
              <p:nvPr/>
            </p:nvCxnSpPr>
            <p:spPr>
              <a:xfrm>
                <a:off x="7293175" y="1329999"/>
                <a:ext cx="313200" cy="26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6" name="Google Shape;426;p23"/>
              <p:cNvCxnSpPr>
                <a:stCxn id="422" idx="5"/>
                <a:endCxn id="421" idx="1"/>
              </p:cNvCxnSpPr>
              <p:nvPr/>
            </p:nvCxnSpPr>
            <p:spPr>
              <a:xfrm flipH="1">
                <a:off x="7103882" y="1425246"/>
                <a:ext cx="19800" cy="40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7" name="Google Shape;427;p23"/>
              <p:cNvCxnSpPr>
                <a:stCxn id="421" idx="0"/>
                <a:endCxn id="423" idx="3"/>
              </p:cNvCxnSpPr>
              <p:nvPr/>
            </p:nvCxnSpPr>
            <p:spPr>
              <a:xfrm flipH="1" rot="10800000">
                <a:off x="7186675" y="1703737"/>
                <a:ext cx="403800" cy="18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28" name="Google Shape;428;p23"/>
            <p:cNvCxnSpPr/>
            <p:nvPr/>
          </p:nvCxnSpPr>
          <p:spPr>
            <a:xfrm flipH="1">
              <a:off x="7567810" y="1326520"/>
              <a:ext cx="292500" cy="210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23"/>
            <p:cNvCxnSpPr/>
            <p:nvPr/>
          </p:nvCxnSpPr>
          <p:spPr>
            <a:xfrm flipH="1">
              <a:off x="7706973" y="1786107"/>
              <a:ext cx="612900" cy="72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23"/>
            <p:cNvCxnSpPr/>
            <p:nvPr/>
          </p:nvCxnSpPr>
          <p:spPr>
            <a:xfrm flipH="1" rot="10800000">
              <a:off x="7031652" y="1800103"/>
              <a:ext cx="654900" cy="3690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23"/>
            <p:cNvCxnSpPr/>
            <p:nvPr/>
          </p:nvCxnSpPr>
          <p:spPr>
            <a:xfrm>
              <a:off x="8326859" y="859878"/>
              <a:ext cx="3000" cy="9156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23"/>
            <p:cNvCxnSpPr/>
            <p:nvPr/>
          </p:nvCxnSpPr>
          <p:spPr>
            <a:xfrm>
              <a:off x="7157005" y="971399"/>
              <a:ext cx="417300" cy="3834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23"/>
            <p:cNvCxnSpPr/>
            <p:nvPr/>
          </p:nvCxnSpPr>
          <p:spPr>
            <a:xfrm>
              <a:off x="6662605" y="991181"/>
              <a:ext cx="515400" cy="12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23"/>
            <p:cNvCxnSpPr/>
            <p:nvPr/>
          </p:nvCxnSpPr>
          <p:spPr>
            <a:xfrm flipH="1" rot="10800000">
              <a:off x="6662605" y="2169155"/>
              <a:ext cx="383100" cy="39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23"/>
            <p:cNvCxnSpPr/>
            <p:nvPr/>
          </p:nvCxnSpPr>
          <p:spPr>
            <a:xfrm flipH="1" rot="10800000">
              <a:off x="7888161" y="859734"/>
              <a:ext cx="501300" cy="72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23"/>
            <p:cNvCxnSpPr/>
            <p:nvPr/>
          </p:nvCxnSpPr>
          <p:spPr>
            <a:xfrm rot="10800000">
              <a:off x="6662605" y="1006475"/>
              <a:ext cx="0" cy="11766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23"/>
            <p:cNvCxnSpPr/>
            <p:nvPr/>
          </p:nvCxnSpPr>
          <p:spPr>
            <a:xfrm flipH="1">
              <a:off x="7874361" y="886270"/>
              <a:ext cx="13800" cy="4542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8" name="Google Shape;438;p23"/>
          <p:cNvGrpSpPr/>
          <p:nvPr/>
        </p:nvGrpSpPr>
        <p:grpSpPr>
          <a:xfrm>
            <a:off x="5970724" y="546880"/>
            <a:ext cx="1663278" cy="1804151"/>
            <a:chOff x="2550350" y="2419218"/>
            <a:chExt cx="2179347" cy="2363929"/>
          </a:xfrm>
        </p:grpSpPr>
        <p:sp>
          <p:nvSpPr>
            <p:cNvPr id="439" name="Google Shape;439;p23"/>
            <p:cNvSpPr/>
            <p:nvPr/>
          </p:nvSpPr>
          <p:spPr>
            <a:xfrm rot="-7976">
              <a:off x="3103179" y="2419518"/>
              <a:ext cx="258601" cy="258601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 rot="-7976">
              <a:off x="2550650" y="2867942"/>
              <a:ext cx="258601" cy="258601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 rot="-7976">
              <a:off x="3467043" y="3496720"/>
              <a:ext cx="258601" cy="258601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 rot="-7976">
              <a:off x="2763655" y="3498402"/>
              <a:ext cx="258601" cy="258601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 rot="-7976">
              <a:off x="3682603" y="2813520"/>
              <a:ext cx="258601" cy="258601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4" name="Google Shape;444;p23"/>
            <p:cNvCxnSpPr>
              <a:stCxn id="439" idx="5"/>
              <a:endCxn id="443" idx="1"/>
            </p:cNvCxnSpPr>
            <p:nvPr/>
          </p:nvCxnSpPr>
          <p:spPr>
            <a:xfrm>
              <a:off x="3324120" y="2640035"/>
              <a:ext cx="396000" cy="21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23"/>
            <p:cNvCxnSpPr>
              <a:stCxn id="439" idx="3"/>
              <a:endCxn id="440" idx="7"/>
            </p:cNvCxnSpPr>
            <p:nvPr/>
          </p:nvCxnSpPr>
          <p:spPr>
            <a:xfrm flipH="1">
              <a:off x="2771062" y="2640459"/>
              <a:ext cx="370200" cy="26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23"/>
            <p:cNvCxnSpPr>
              <a:stCxn id="440" idx="4"/>
              <a:endCxn id="442" idx="1"/>
            </p:cNvCxnSpPr>
            <p:nvPr/>
          </p:nvCxnSpPr>
          <p:spPr>
            <a:xfrm>
              <a:off x="2680250" y="3126543"/>
              <a:ext cx="121200" cy="40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23"/>
            <p:cNvCxnSpPr>
              <a:stCxn id="443" idx="4"/>
              <a:endCxn id="441" idx="7"/>
            </p:cNvCxnSpPr>
            <p:nvPr/>
          </p:nvCxnSpPr>
          <p:spPr>
            <a:xfrm flipH="1">
              <a:off x="3687703" y="3072120"/>
              <a:ext cx="124500" cy="46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23"/>
            <p:cNvCxnSpPr>
              <a:stCxn id="442" idx="6"/>
              <a:endCxn id="441" idx="2"/>
            </p:cNvCxnSpPr>
            <p:nvPr/>
          </p:nvCxnSpPr>
          <p:spPr>
            <a:xfrm flipH="1" rot="10800000">
              <a:off x="3022256" y="3626202"/>
              <a:ext cx="444900" cy="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9" name="Google Shape;449;p23"/>
            <p:cNvSpPr/>
            <p:nvPr/>
          </p:nvSpPr>
          <p:spPr>
            <a:xfrm rot="-1515462">
              <a:off x="3439939" y="4481580"/>
              <a:ext cx="258736" cy="258736"/>
            </a:xfrm>
            <a:prstGeom prst="ellipse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 rot="-1515462">
              <a:off x="4428130" y="3947723"/>
              <a:ext cx="258736" cy="258736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 rot="-1515462">
              <a:off x="3746018" y="3903753"/>
              <a:ext cx="258736" cy="258736"/>
            </a:xfrm>
            <a:prstGeom prst="ellipse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2" name="Google Shape;452;p23"/>
            <p:cNvCxnSpPr>
              <a:stCxn id="449" idx="6"/>
              <a:endCxn id="450" idx="2"/>
            </p:cNvCxnSpPr>
            <p:nvPr/>
          </p:nvCxnSpPr>
          <p:spPr>
            <a:xfrm flipH="1" rot="10800000">
              <a:off x="3686306" y="4132148"/>
              <a:ext cx="754200" cy="42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3"/>
            <p:cNvCxnSpPr>
              <a:stCxn id="451" idx="5"/>
              <a:endCxn id="450" idx="1"/>
            </p:cNvCxnSpPr>
            <p:nvPr/>
          </p:nvCxnSpPr>
          <p:spPr>
            <a:xfrm flipH="1" rot="10800000">
              <a:off x="3997150" y="4033320"/>
              <a:ext cx="438600" cy="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23"/>
            <p:cNvCxnSpPr>
              <a:stCxn id="451" idx="3"/>
              <a:endCxn id="449" idx="7"/>
            </p:cNvCxnSpPr>
            <p:nvPr/>
          </p:nvCxnSpPr>
          <p:spPr>
            <a:xfrm flipH="1">
              <a:off x="3612987" y="4154884"/>
              <a:ext cx="218700" cy="33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3"/>
            <p:cNvCxnSpPr>
              <a:stCxn id="441" idx="5"/>
              <a:endCxn id="451" idx="0"/>
            </p:cNvCxnSpPr>
            <p:nvPr/>
          </p:nvCxnSpPr>
          <p:spPr>
            <a:xfrm>
              <a:off x="3687985" y="3717237"/>
              <a:ext cx="132300" cy="19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6" name="Google Shape;456;p23"/>
          <p:cNvGrpSpPr/>
          <p:nvPr/>
        </p:nvGrpSpPr>
        <p:grpSpPr>
          <a:xfrm>
            <a:off x="6014926" y="3165625"/>
            <a:ext cx="2028827" cy="1701205"/>
            <a:chOff x="4588451" y="2580604"/>
            <a:chExt cx="2658316" cy="2229042"/>
          </a:xfrm>
        </p:grpSpPr>
        <p:sp>
          <p:nvSpPr>
            <p:cNvPr id="457" name="Google Shape;457;p23"/>
            <p:cNvSpPr/>
            <p:nvPr/>
          </p:nvSpPr>
          <p:spPr>
            <a:xfrm rot="-7976">
              <a:off x="5280745" y="2906026"/>
              <a:ext cx="258601" cy="258601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 rot="-7976">
              <a:off x="4588751" y="2582060"/>
              <a:ext cx="258601" cy="258601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 rot="-7976">
              <a:off x="5984113" y="3523218"/>
              <a:ext cx="258601" cy="258601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 rot="-7976">
              <a:off x="5280725" y="3524900"/>
              <a:ext cx="258601" cy="258601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 rot="-7976">
              <a:off x="5936576" y="2580904"/>
              <a:ext cx="258601" cy="258601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2" name="Google Shape;462;p23"/>
            <p:cNvCxnSpPr>
              <a:stCxn id="460" idx="6"/>
              <a:endCxn id="459" idx="2"/>
            </p:cNvCxnSpPr>
            <p:nvPr/>
          </p:nvCxnSpPr>
          <p:spPr>
            <a:xfrm flipH="1" rot="10800000">
              <a:off x="5539325" y="3652701"/>
              <a:ext cx="444900" cy="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3" name="Google Shape;463;p23"/>
            <p:cNvSpPr/>
            <p:nvPr/>
          </p:nvSpPr>
          <p:spPr>
            <a:xfrm rot="-1515462">
              <a:off x="5957008" y="4508078"/>
              <a:ext cx="258736" cy="258736"/>
            </a:xfrm>
            <a:prstGeom prst="ellipse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-1515462">
              <a:off x="6945199" y="3974222"/>
              <a:ext cx="258736" cy="258736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 rot="-1515462">
              <a:off x="6263088" y="3930251"/>
              <a:ext cx="258736" cy="258736"/>
            </a:xfrm>
            <a:prstGeom prst="ellipse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6" name="Google Shape;466;p23"/>
            <p:cNvCxnSpPr>
              <a:stCxn id="463" idx="6"/>
              <a:endCxn id="464" idx="2"/>
            </p:cNvCxnSpPr>
            <p:nvPr/>
          </p:nvCxnSpPr>
          <p:spPr>
            <a:xfrm flipH="1" rot="10800000">
              <a:off x="6203376" y="4158646"/>
              <a:ext cx="754200" cy="42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23"/>
            <p:cNvCxnSpPr>
              <a:stCxn id="465" idx="5"/>
              <a:endCxn id="464" idx="1"/>
            </p:cNvCxnSpPr>
            <p:nvPr/>
          </p:nvCxnSpPr>
          <p:spPr>
            <a:xfrm flipH="1" rot="10800000">
              <a:off x="6514220" y="4059818"/>
              <a:ext cx="438600" cy="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23"/>
            <p:cNvCxnSpPr>
              <a:stCxn id="465" idx="3"/>
              <a:endCxn id="463" idx="7"/>
            </p:cNvCxnSpPr>
            <p:nvPr/>
          </p:nvCxnSpPr>
          <p:spPr>
            <a:xfrm flipH="1">
              <a:off x="6130057" y="4181383"/>
              <a:ext cx="218700" cy="33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23"/>
            <p:cNvCxnSpPr>
              <a:stCxn id="459" idx="5"/>
              <a:endCxn id="465" idx="0"/>
            </p:cNvCxnSpPr>
            <p:nvPr/>
          </p:nvCxnSpPr>
          <p:spPr>
            <a:xfrm>
              <a:off x="6205054" y="3743735"/>
              <a:ext cx="132300" cy="19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23"/>
            <p:cNvCxnSpPr>
              <a:stCxn id="458" idx="5"/>
              <a:endCxn id="457" idx="2"/>
            </p:cNvCxnSpPr>
            <p:nvPr/>
          </p:nvCxnSpPr>
          <p:spPr>
            <a:xfrm>
              <a:off x="4809692" y="2802577"/>
              <a:ext cx="471000" cy="23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23"/>
            <p:cNvCxnSpPr>
              <a:stCxn id="457" idx="6"/>
              <a:endCxn id="461" idx="3"/>
            </p:cNvCxnSpPr>
            <p:nvPr/>
          </p:nvCxnSpPr>
          <p:spPr>
            <a:xfrm flipH="1" rot="10800000">
              <a:off x="5539346" y="2801926"/>
              <a:ext cx="435300" cy="23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23"/>
            <p:cNvCxnSpPr>
              <a:stCxn id="458" idx="6"/>
              <a:endCxn id="461" idx="2"/>
            </p:cNvCxnSpPr>
            <p:nvPr/>
          </p:nvCxnSpPr>
          <p:spPr>
            <a:xfrm flipH="1" rot="10800000">
              <a:off x="4847351" y="2710460"/>
              <a:ext cx="1089300" cy="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23"/>
            <p:cNvCxnSpPr>
              <a:stCxn id="457" idx="4"/>
              <a:endCxn id="460" idx="0"/>
            </p:cNvCxnSpPr>
            <p:nvPr/>
          </p:nvCxnSpPr>
          <p:spPr>
            <a:xfrm flipH="1">
              <a:off x="5409746" y="3164626"/>
              <a:ext cx="600" cy="36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4" name="Google Shape;474;p23"/>
          <p:cNvSpPr txBox="1"/>
          <p:nvPr/>
        </p:nvSpPr>
        <p:spPr>
          <a:xfrm>
            <a:off x="4174625" y="0"/>
            <a:ext cx="137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Dynamic t-SNE</a:t>
            </a:r>
            <a:endParaRPr sz="1200"/>
          </a:p>
        </p:txBody>
      </p:sp>
      <p:sp>
        <p:nvSpPr>
          <p:cNvPr id="475" name="Google Shape;475;p23"/>
          <p:cNvSpPr txBox="1"/>
          <p:nvPr/>
        </p:nvSpPr>
        <p:spPr>
          <a:xfrm>
            <a:off x="6086725" y="0"/>
            <a:ext cx="11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Joint</a:t>
            </a:r>
            <a:r>
              <a:rPr lang="zh-CN" sz="1200"/>
              <a:t> t-SNE</a:t>
            </a:r>
            <a:endParaRPr sz="1200"/>
          </a:p>
        </p:txBody>
      </p:sp>
      <p:cxnSp>
        <p:nvCxnSpPr>
          <p:cNvPr id="476" name="Google Shape;476;p23"/>
          <p:cNvCxnSpPr/>
          <p:nvPr/>
        </p:nvCxnSpPr>
        <p:spPr>
          <a:xfrm>
            <a:off x="3907675" y="199825"/>
            <a:ext cx="0" cy="4625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23"/>
          <p:cNvCxnSpPr/>
          <p:nvPr/>
        </p:nvCxnSpPr>
        <p:spPr>
          <a:xfrm>
            <a:off x="5819775" y="199825"/>
            <a:ext cx="0" cy="4625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8" name="Google Shape;478;p23"/>
          <p:cNvSpPr/>
          <p:nvPr/>
        </p:nvSpPr>
        <p:spPr>
          <a:xfrm>
            <a:off x="2601213" y="2531050"/>
            <a:ext cx="214500" cy="36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3"/>
          <p:cNvSpPr/>
          <p:nvPr/>
        </p:nvSpPr>
        <p:spPr>
          <a:xfrm>
            <a:off x="4851825" y="2531050"/>
            <a:ext cx="214500" cy="36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3"/>
          <p:cNvSpPr/>
          <p:nvPr/>
        </p:nvSpPr>
        <p:spPr>
          <a:xfrm>
            <a:off x="6695100" y="2531038"/>
            <a:ext cx="214500" cy="36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3"/>
          <p:cNvSpPr txBox="1"/>
          <p:nvPr/>
        </p:nvSpPr>
        <p:spPr>
          <a:xfrm>
            <a:off x="1010075" y="1336525"/>
            <a:ext cx="53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t=0</a:t>
            </a:r>
            <a:endParaRPr sz="1200"/>
          </a:p>
        </p:txBody>
      </p:sp>
      <p:sp>
        <p:nvSpPr>
          <p:cNvPr id="482" name="Google Shape;482;p23"/>
          <p:cNvSpPr txBox="1"/>
          <p:nvPr/>
        </p:nvSpPr>
        <p:spPr>
          <a:xfrm>
            <a:off x="1010075" y="3733625"/>
            <a:ext cx="53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t=1</a:t>
            </a:r>
            <a:endParaRPr sz="1200"/>
          </a:p>
        </p:txBody>
      </p:sp>
      <p:grpSp>
        <p:nvGrpSpPr>
          <p:cNvPr id="483" name="Google Shape;483;p23"/>
          <p:cNvGrpSpPr/>
          <p:nvPr/>
        </p:nvGrpSpPr>
        <p:grpSpPr>
          <a:xfrm>
            <a:off x="1528325" y="123625"/>
            <a:ext cx="1504250" cy="1383900"/>
            <a:chOff x="1533525" y="118350"/>
            <a:chExt cx="1504250" cy="1383900"/>
          </a:xfrm>
        </p:grpSpPr>
        <p:cxnSp>
          <p:nvCxnSpPr>
            <p:cNvPr id="484" name="Google Shape;484;p23"/>
            <p:cNvCxnSpPr/>
            <p:nvPr/>
          </p:nvCxnSpPr>
          <p:spPr>
            <a:xfrm>
              <a:off x="2282975" y="118350"/>
              <a:ext cx="754800" cy="4218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23"/>
            <p:cNvCxnSpPr/>
            <p:nvPr/>
          </p:nvCxnSpPr>
          <p:spPr>
            <a:xfrm flipH="1" rot="10800000">
              <a:off x="1554150" y="118350"/>
              <a:ext cx="728700" cy="5181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23"/>
            <p:cNvCxnSpPr/>
            <p:nvPr/>
          </p:nvCxnSpPr>
          <p:spPr>
            <a:xfrm>
              <a:off x="1533525" y="636450"/>
              <a:ext cx="311100" cy="8364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23"/>
            <p:cNvCxnSpPr/>
            <p:nvPr/>
          </p:nvCxnSpPr>
          <p:spPr>
            <a:xfrm flipH="1">
              <a:off x="2778575" y="540150"/>
              <a:ext cx="259200" cy="9621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23"/>
            <p:cNvCxnSpPr/>
            <p:nvPr/>
          </p:nvCxnSpPr>
          <p:spPr>
            <a:xfrm>
              <a:off x="1844616" y="1472854"/>
              <a:ext cx="863400" cy="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9" name="Google Shape;489;p23"/>
          <p:cNvGrpSpPr/>
          <p:nvPr/>
        </p:nvGrpSpPr>
        <p:grpSpPr>
          <a:xfrm>
            <a:off x="2077600" y="3028525"/>
            <a:ext cx="1815775" cy="1574725"/>
            <a:chOff x="2077600" y="3028525"/>
            <a:chExt cx="1815775" cy="1574725"/>
          </a:xfrm>
        </p:grpSpPr>
        <p:cxnSp>
          <p:nvCxnSpPr>
            <p:cNvPr id="490" name="Google Shape;490;p23"/>
            <p:cNvCxnSpPr/>
            <p:nvPr/>
          </p:nvCxnSpPr>
          <p:spPr>
            <a:xfrm rot="10800000">
              <a:off x="2077600" y="3419125"/>
              <a:ext cx="720900" cy="3663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23"/>
            <p:cNvCxnSpPr/>
            <p:nvPr/>
          </p:nvCxnSpPr>
          <p:spPr>
            <a:xfrm flipH="1">
              <a:off x="3190375" y="3352525"/>
              <a:ext cx="687600" cy="3810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3"/>
            <p:cNvCxnSpPr/>
            <p:nvPr/>
          </p:nvCxnSpPr>
          <p:spPr>
            <a:xfrm rot="10800000">
              <a:off x="2766175" y="3776550"/>
              <a:ext cx="16500" cy="8193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23"/>
            <p:cNvCxnSpPr/>
            <p:nvPr/>
          </p:nvCxnSpPr>
          <p:spPr>
            <a:xfrm flipH="1" rot="10800000">
              <a:off x="3892775" y="3028625"/>
              <a:ext cx="600" cy="3387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23"/>
            <p:cNvCxnSpPr/>
            <p:nvPr/>
          </p:nvCxnSpPr>
          <p:spPr>
            <a:xfrm rot="10800000">
              <a:off x="2094675" y="3031700"/>
              <a:ext cx="1790700" cy="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23"/>
            <p:cNvCxnSpPr/>
            <p:nvPr/>
          </p:nvCxnSpPr>
          <p:spPr>
            <a:xfrm rot="10800000">
              <a:off x="2094600" y="3028525"/>
              <a:ext cx="7200" cy="3906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23"/>
            <p:cNvCxnSpPr/>
            <p:nvPr/>
          </p:nvCxnSpPr>
          <p:spPr>
            <a:xfrm rot="10800000">
              <a:off x="3190375" y="3776550"/>
              <a:ext cx="16500" cy="8193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23"/>
            <p:cNvCxnSpPr/>
            <p:nvPr/>
          </p:nvCxnSpPr>
          <p:spPr>
            <a:xfrm rot="10800000">
              <a:off x="2798700" y="4595750"/>
              <a:ext cx="398400" cy="75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498" name="Google Shape;498;p23"/>
          <p:cNvSpPr txBox="1"/>
          <p:nvPr/>
        </p:nvSpPr>
        <p:spPr>
          <a:xfrm>
            <a:off x="2729500" y="72650"/>
            <a:ext cx="8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graphlet A</a:t>
            </a:r>
            <a:endParaRPr sz="1200"/>
          </a:p>
        </p:txBody>
      </p:sp>
      <p:sp>
        <p:nvSpPr>
          <p:cNvPr id="499" name="Google Shape;499;p23"/>
          <p:cNvSpPr txBox="1"/>
          <p:nvPr/>
        </p:nvSpPr>
        <p:spPr>
          <a:xfrm>
            <a:off x="2949125" y="1068725"/>
            <a:ext cx="8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graphlet B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Figures</a:t>
            </a:r>
            <a:endParaRPr/>
          </a:p>
        </p:txBody>
      </p:sp>
      <p:sp>
        <p:nvSpPr>
          <p:cNvPr id="505" name="Google Shape;50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Synthetic dataset: 5 cluster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Figure 1: 13 images (1 + 4 + 4 + 4)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Figure 2: 12 images (2 (dynamic, joint) * 3 hyperparameters, only for f2-f3)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MNIST dataset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Figure 3: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VGG dataset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Figure 4: 1 + 4 + 4 + 4 (last four layers)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trike="sngStrike"/>
              <a:t>Quantitative measures</a:t>
            </a:r>
            <a:endParaRPr strike="sngStrike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Technical Illustration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We are not posting teaser image for this submission</a:t>
            </a:r>
            <a:endParaRPr/>
          </a:p>
        </p:txBody>
      </p:sp>
      <p:graphicFrame>
        <p:nvGraphicFramePr>
          <p:cNvPr id="506" name="Google Shape;506;p24"/>
          <p:cNvGraphicFramePr/>
          <p:nvPr/>
        </p:nvGraphicFramePr>
        <p:xfrm>
          <a:off x="3802200" y="270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{AF10E75A-FDC4-4D80-A50D-3E8C6FC8B065}</a:tableStyleId>
              </a:tblPr>
              <a:tblGrid>
                <a:gridCol w="1156725"/>
                <a:gridCol w="1156725"/>
                <a:gridCol w="1156725"/>
                <a:gridCol w="1156725"/>
              </a:tblGrid>
              <a:tr h="25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original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same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joint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dynamic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6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f_0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07" name="Google Shape;507;p24"/>
          <p:cNvGraphicFramePr/>
          <p:nvPr/>
        </p:nvGraphicFramePr>
        <p:xfrm>
          <a:off x="1701000" y="450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{AF10E75A-FDC4-4D80-A50D-3E8C6FC8B065}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original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same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joint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intiial (dynamic)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Vgg data and synthetic data from dynamic t-SNE</a:t>
            </a:r>
            <a:r>
              <a:rPr lang="zh-CN"/>
              <a:t>:</a:t>
            </a:r>
            <a:r>
              <a:rPr lang="zh-CN" sz="2800">
                <a:solidFill>
                  <a:schemeClr val="dk1"/>
                </a:solidFill>
              </a:rPr>
              <a:t>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https://docs.google.com/presentation/d/16PjDQwW3kBjpUXI2FoPzmlarPs07JOggwrvYyDKQIcs/edit#slide=id.gc857699ab1_0_189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Details of data generation: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4"/>
              </a:rPr>
              <a:t>https://docs.google.com/presentation/d/1b-_DRdPY8VMwmOrBK7MaUdn7LMfO_QRyWOryEA4rLcU/edit#slide=id.gc9eec461d3_0_21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1</a:t>
            </a:r>
            <a:endParaRPr/>
          </a:p>
        </p:txBody>
      </p:sp>
      <p:sp>
        <p:nvSpPr>
          <p:cNvPr id="519" name="Google Shape;519;p26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520" name="Google Shape;520;p26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521" name="Google Shape;521;p26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522" name="Google Shape;522;p26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523" name="Google Shape;523;p26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524" name="Google Shape;524;p26"/>
          <p:cNvSpPr txBox="1"/>
          <p:nvPr/>
        </p:nvSpPr>
        <p:spPr>
          <a:xfrm>
            <a:off x="20042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525" name="Google Shape;525;p26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526" name="Google Shape;526;p26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527" name="Google Shape;5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0" y="2355050"/>
            <a:ext cx="1812850" cy="13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675" y="2355051"/>
            <a:ext cx="1812802" cy="13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6313" y="2372837"/>
            <a:ext cx="1765426" cy="13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3163" y="2355031"/>
            <a:ext cx="1812850" cy="135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2638" y="3630338"/>
            <a:ext cx="1627400" cy="12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9212" y="3565570"/>
            <a:ext cx="1627400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7525" y="3619650"/>
            <a:ext cx="1698075" cy="127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8038" y="1214100"/>
            <a:ext cx="1698067" cy="1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40000" y="1165425"/>
            <a:ext cx="1698067" cy="1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24600" y="1165414"/>
            <a:ext cx="1698075" cy="127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8027" y="33200"/>
            <a:ext cx="1698077" cy="1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11313" y="33200"/>
            <a:ext cx="1698075" cy="127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88939" y="55350"/>
            <a:ext cx="1638950" cy="1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6"/>
          <p:cNvSpPr/>
          <p:nvPr/>
        </p:nvSpPr>
        <p:spPr>
          <a:xfrm>
            <a:off x="634850" y="1249500"/>
            <a:ext cx="7491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41" name="Google Shape;541;p26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666750"/>
                <a:gridCol w="666750"/>
                <a:gridCol w="676275"/>
                <a:gridCol w="676275"/>
                <a:gridCol w="6762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7"/>
          <p:cNvSpPr/>
          <p:nvPr/>
        </p:nvSpPr>
        <p:spPr>
          <a:xfrm>
            <a:off x="399500" y="3366675"/>
            <a:ext cx="8436300" cy="103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399497" y="1078900"/>
            <a:ext cx="8436300" cy="10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399497" y="2222775"/>
            <a:ext cx="8436300" cy="103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7"/>
          <p:cNvSpPr txBox="1"/>
          <p:nvPr/>
        </p:nvSpPr>
        <p:spPr>
          <a:xfrm>
            <a:off x="-526276" y="1408975"/>
            <a:ext cx="105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</a:rPr>
              <a:t>gamma = 0.01</a:t>
            </a:r>
            <a:endParaRPr sz="1200"/>
          </a:p>
        </p:txBody>
      </p:sp>
      <p:sp>
        <p:nvSpPr>
          <p:cNvPr id="550" name="Google Shape;550;p27"/>
          <p:cNvSpPr txBox="1"/>
          <p:nvPr>
            <p:ph type="title"/>
          </p:nvPr>
        </p:nvSpPr>
        <p:spPr>
          <a:xfrm>
            <a:off x="311700" y="445025"/>
            <a:ext cx="145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2</a:t>
            </a:r>
            <a:endParaRPr/>
          </a:p>
        </p:txBody>
      </p:sp>
      <p:sp>
        <p:nvSpPr>
          <p:cNvPr id="551" name="Google Shape;551;p27"/>
          <p:cNvSpPr txBox="1"/>
          <p:nvPr/>
        </p:nvSpPr>
        <p:spPr>
          <a:xfrm>
            <a:off x="-543275" y="2589009"/>
            <a:ext cx="105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</a:rPr>
              <a:t>gamma = 0.05</a:t>
            </a:r>
            <a:endParaRPr sz="1200"/>
          </a:p>
        </p:txBody>
      </p:sp>
      <p:sp>
        <p:nvSpPr>
          <p:cNvPr id="552" name="Google Shape;552;p27"/>
          <p:cNvSpPr txBox="1"/>
          <p:nvPr/>
        </p:nvSpPr>
        <p:spPr>
          <a:xfrm>
            <a:off x="-489852" y="3727750"/>
            <a:ext cx="8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</a:rPr>
              <a:t>gamma = 0.1</a:t>
            </a:r>
            <a:endParaRPr sz="1200"/>
          </a:p>
        </p:txBody>
      </p:sp>
      <p:sp>
        <p:nvSpPr>
          <p:cNvPr id="553" name="Google Shape;553;p27"/>
          <p:cNvSpPr txBox="1"/>
          <p:nvPr/>
        </p:nvSpPr>
        <p:spPr>
          <a:xfrm>
            <a:off x="789757" y="5549215"/>
            <a:ext cx="4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554" name="Google Shape;554;p27"/>
          <p:cNvSpPr txBox="1"/>
          <p:nvPr/>
        </p:nvSpPr>
        <p:spPr>
          <a:xfrm>
            <a:off x="2381588" y="5491565"/>
            <a:ext cx="4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555" name="Google Shape;555;p27"/>
          <p:cNvSpPr txBox="1"/>
          <p:nvPr/>
        </p:nvSpPr>
        <p:spPr>
          <a:xfrm>
            <a:off x="4035303" y="5419890"/>
            <a:ext cx="4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556" name="Google Shape;556;p27"/>
          <p:cNvSpPr txBox="1"/>
          <p:nvPr/>
        </p:nvSpPr>
        <p:spPr>
          <a:xfrm>
            <a:off x="2076200" y="445025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</a:t>
            </a:r>
            <a:endParaRPr/>
          </a:p>
        </p:txBody>
      </p:sp>
      <p:sp>
        <p:nvSpPr>
          <p:cNvPr id="557" name="Google Shape;557;p27"/>
          <p:cNvSpPr txBox="1"/>
          <p:nvPr/>
        </p:nvSpPr>
        <p:spPr>
          <a:xfrm>
            <a:off x="3622500" y="445025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t-SNE</a:t>
            </a:r>
            <a:endParaRPr/>
          </a:p>
        </p:txBody>
      </p:sp>
      <p:sp>
        <p:nvSpPr>
          <p:cNvPr id="558" name="Google Shape;558;p27"/>
          <p:cNvSpPr txBox="1"/>
          <p:nvPr/>
        </p:nvSpPr>
        <p:spPr>
          <a:xfrm>
            <a:off x="8355312" y="1957081"/>
            <a:ext cx="3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00" y="2240969"/>
            <a:ext cx="1452899" cy="108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103" y="2179796"/>
            <a:ext cx="1452901" cy="108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2426" y="2262600"/>
            <a:ext cx="1282101" cy="961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350" y="1101001"/>
            <a:ext cx="1493200" cy="11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6100" y="1110950"/>
            <a:ext cx="1452899" cy="108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4400" y="1142325"/>
            <a:ext cx="1238150" cy="92861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7"/>
          <p:cNvSpPr/>
          <p:nvPr/>
        </p:nvSpPr>
        <p:spPr>
          <a:xfrm>
            <a:off x="8234700" y="89900"/>
            <a:ext cx="7491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525" y="3399800"/>
            <a:ext cx="1452899" cy="108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2674" y="3366200"/>
            <a:ext cx="1382800" cy="10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88000" y="3339613"/>
            <a:ext cx="1452901" cy="108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7"/>
          <p:cNvSpPr txBox="1"/>
          <p:nvPr/>
        </p:nvSpPr>
        <p:spPr>
          <a:xfrm>
            <a:off x="-489852" y="4642150"/>
            <a:ext cx="8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</a:rPr>
              <a:t>gamma = 0.2 </a:t>
            </a:r>
            <a:endParaRPr sz="1200"/>
          </a:p>
        </p:txBody>
      </p:sp>
      <p:pic>
        <p:nvPicPr>
          <p:cNvPr id="570" name="Google Shape;570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37075" y="4423713"/>
            <a:ext cx="1190875" cy="9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60650" y="4413213"/>
            <a:ext cx="1238150" cy="9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39900" y="4403288"/>
            <a:ext cx="1282100" cy="971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/>
          <p:nvPr/>
        </p:nvSpPr>
        <p:spPr>
          <a:xfrm>
            <a:off x="399500" y="3366675"/>
            <a:ext cx="8436300" cy="103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399497" y="1078900"/>
            <a:ext cx="8436300" cy="10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399497" y="2222775"/>
            <a:ext cx="8436300" cy="103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8"/>
          <p:cNvSpPr txBox="1"/>
          <p:nvPr/>
        </p:nvSpPr>
        <p:spPr>
          <a:xfrm>
            <a:off x="-526276" y="1408975"/>
            <a:ext cx="105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</a:rPr>
              <a:t>gamma = 0.01</a:t>
            </a:r>
            <a:endParaRPr sz="1200"/>
          </a:p>
        </p:txBody>
      </p:sp>
      <p:sp>
        <p:nvSpPr>
          <p:cNvPr id="581" name="Google Shape;581;p28"/>
          <p:cNvSpPr txBox="1"/>
          <p:nvPr>
            <p:ph type="title"/>
          </p:nvPr>
        </p:nvSpPr>
        <p:spPr>
          <a:xfrm>
            <a:off x="311700" y="445025"/>
            <a:ext cx="145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2</a:t>
            </a:r>
            <a:endParaRPr/>
          </a:p>
        </p:txBody>
      </p:sp>
      <p:sp>
        <p:nvSpPr>
          <p:cNvPr id="582" name="Google Shape;582;p28"/>
          <p:cNvSpPr txBox="1"/>
          <p:nvPr/>
        </p:nvSpPr>
        <p:spPr>
          <a:xfrm>
            <a:off x="-543275" y="2589009"/>
            <a:ext cx="105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</a:rPr>
              <a:t>gamma = 0.05</a:t>
            </a:r>
            <a:endParaRPr sz="1200"/>
          </a:p>
        </p:txBody>
      </p:sp>
      <p:sp>
        <p:nvSpPr>
          <p:cNvPr id="583" name="Google Shape;583;p28"/>
          <p:cNvSpPr txBox="1"/>
          <p:nvPr/>
        </p:nvSpPr>
        <p:spPr>
          <a:xfrm>
            <a:off x="-489852" y="3727750"/>
            <a:ext cx="8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</a:rPr>
              <a:t>gamma = 0.1</a:t>
            </a:r>
            <a:endParaRPr sz="1200"/>
          </a:p>
        </p:txBody>
      </p:sp>
      <p:sp>
        <p:nvSpPr>
          <p:cNvPr id="584" name="Google Shape;584;p28"/>
          <p:cNvSpPr txBox="1"/>
          <p:nvPr/>
        </p:nvSpPr>
        <p:spPr>
          <a:xfrm>
            <a:off x="781182" y="4471015"/>
            <a:ext cx="4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585" name="Google Shape;585;p28"/>
          <p:cNvSpPr txBox="1"/>
          <p:nvPr/>
        </p:nvSpPr>
        <p:spPr>
          <a:xfrm>
            <a:off x="4396488" y="4509615"/>
            <a:ext cx="4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586" name="Google Shape;586;p28"/>
          <p:cNvSpPr txBox="1"/>
          <p:nvPr/>
        </p:nvSpPr>
        <p:spPr>
          <a:xfrm>
            <a:off x="7490603" y="4471015"/>
            <a:ext cx="4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587" name="Google Shape;587;p28"/>
          <p:cNvSpPr txBox="1"/>
          <p:nvPr/>
        </p:nvSpPr>
        <p:spPr>
          <a:xfrm>
            <a:off x="2076200" y="445025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</a:t>
            </a:r>
            <a:endParaRPr/>
          </a:p>
        </p:txBody>
      </p:sp>
      <p:sp>
        <p:nvSpPr>
          <p:cNvPr id="588" name="Google Shape;588;p28"/>
          <p:cNvSpPr txBox="1"/>
          <p:nvPr/>
        </p:nvSpPr>
        <p:spPr>
          <a:xfrm>
            <a:off x="6822900" y="445025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t-SNE</a:t>
            </a:r>
            <a:endParaRPr/>
          </a:p>
        </p:txBody>
      </p:sp>
      <p:sp>
        <p:nvSpPr>
          <p:cNvPr id="589" name="Google Shape;589;p28"/>
          <p:cNvSpPr txBox="1"/>
          <p:nvPr/>
        </p:nvSpPr>
        <p:spPr>
          <a:xfrm>
            <a:off x="8355312" y="1957081"/>
            <a:ext cx="3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00" y="2240969"/>
            <a:ext cx="1452899" cy="108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903" y="2179796"/>
            <a:ext cx="1452901" cy="108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3801" y="2289637"/>
            <a:ext cx="1282101" cy="961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8525" y="2229713"/>
            <a:ext cx="712150" cy="5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9550" y="2778125"/>
            <a:ext cx="712127" cy="5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60925" y="2229712"/>
            <a:ext cx="712150" cy="53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0925" y="2778100"/>
            <a:ext cx="712124" cy="53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5386" y="2179800"/>
            <a:ext cx="712124" cy="53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53520" y="2723943"/>
            <a:ext cx="712150" cy="53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9350" y="1101001"/>
            <a:ext cx="1493200" cy="11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85900" y="1110950"/>
            <a:ext cx="1452899" cy="108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5775" y="1169363"/>
            <a:ext cx="1238150" cy="92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72638" y="1056638"/>
            <a:ext cx="755850" cy="572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62738" y="1629350"/>
            <a:ext cx="755850" cy="57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60925" y="1121162"/>
            <a:ext cx="7558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60925" y="1686671"/>
            <a:ext cx="721960" cy="547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31688" y="982516"/>
            <a:ext cx="755825" cy="57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720487" y="1581162"/>
            <a:ext cx="755825" cy="572682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8"/>
          <p:cNvSpPr txBox="1"/>
          <p:nvPr/>
        </p:nvSpPr>
        <p:spPr>
          <a:xfrm>
            <a:off x="5776370" y="11922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 367.84</a:t>
            </a:r>
            <a:endParaRPr sz="600"/>
          </a:p>
        </p:txBody>
      </p:sp>
      <p:sp>
        <p:nvSpPr>
          <p:cNvPr id="609" name="Google Shape;609;p28"/>
          <p:cNvSpPr txBox="1"/>
          <p:nvPr/>
        </p:nvSpPr>
        <p:spPr>
          <a:xfrm>
            <a:off x="2652170" y="12684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 650.02</a:t>
            </a:r>
            <a:endParaRPr sz="600"/>
          </a:p>
        </p:txBody>
      </p:sp>
      <p:sp>
        <p:nvSpPr>
          <p:cNvPr id="610" name="Google Shape;610;p28"/>
          <p:cNvSpPr txBox="1"/>
          <p:nvPr/>
        </p:nvSpPr>
        <p:spPr>
          <a:xfrm>
            <a:off x="5776370" y="17256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 140.6</a:t>
            </a:r>
            <a:endParaRPr sz="600"/>
          </a:p>
        </p:txBody>
      </p:sp>
      <p:sp>
        <p:nvSpPr>
          <p:cNvPr id="611" name="Google Shape;611;p28"/>
          <p:cNvSpPr txBox="1"/>
          <p:nvPr/>
        </p:nvSpPr>
        <p:spPr>
          <a:xfrm>
            <a:off x="2652170" y="18018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error:376.7</a:t>
            </a:r>
            <a:endParaRPr sz="600"/>
          </a:p>
        </p:txBody>
      </p:sp>
      <p:sp>
        <p:nvSpPr>
          <p:cNvPr id="612" name="Google Shape;612;p28"/>
          <p:cNvSpPr txBox="1"/>
          <p:nvPr/>
        </p:nvSpPr>
        <p:spPr>
          <a:xfrm>
            <a:off x="5776370" y="23352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 70.79</a:t>
            </a:r>
            <a:endParaRPr sz="600"/>
          </a:p>
        </p:txBody>
      </p:sp>
      <p:sp>
        <p:nvSpPr>
          <p:cNvPr id="613" name="Google Shape;613;p28"/>
          <p:cNvSpPr txBox="1"/>
          <p:nvPr/>
        </p:nvSpPr>
        <p:spPr>
          <a:xfrm>
            <a:off x="5776370" y="28686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 17.52</a:t>
            </a:r>
            <a:endParaRPr sz="600"/>
          </a:p>
        </p:txBody>
      </p:sp>
      <p:sp>
        <p:nvSpPr>
          <p:cNvPr id="614" name="Google Shape;614;p28"/>
          <p:cNvSpPr txBox="1"/>
          <p:nvPr/>
        </p:nvSpPr>
        <p:spPr>
          <a:xfrm>
            <a:off x="5776370" y="34782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 29.141</a:t>
            </a:r>
            <a:endParaRPr sz="600"/>
          </a:p>
        </p:txBody>
      </p:sp>
      <p:sp>
        <p:nvSpPr>
          <p:cNvPr id="615" name="Google Shape;615;p28"/>
          <p:cNvSpPr txBox="1"/>
          <p:nvPr/>
        </p:nvSpPr>
        <p:spPr>
          <a:xfrm>
            <a:off x="5776370" y="40116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 6.335</a:t>
            </a:r>
            <a:endParaRPr sz="600"/>
          </a:p>
        </p:txBody>
      </p:sp>
      <p:sp>
        <p:nvSpPr>
          <p:cNvPr id="616" name="Google Shape;616;p28"/>
          <p:cNvSpPr txBox="1"/>
          <p:nvPr/>
        </p:nvSpPr>
        <p:spPr>
          <a:xfrm>
            <a:off x="2575970" y="23352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 121.73</a:t>
            </a:r>
            <a:endParaRPr sz="600"/>
          </a:p>
        </p:txBody>
      </p:sp>
      <p:sp>
        <p:nvSpPr>
          <p:cNvPr id="617" name="Google Shape;617;p28"/>
          <p:cNvSpPr txBox="1"/>
          <p:nvPr/>
        </p:nvSpPr>
        <p:spPr>
          <a:xfrm>
            <a:off x="2575970" y="28686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 67.94</a:t>
            </a:r>
            <a:endParaRPr sz="600"/>
          </a:p>
        </p:txBody>
      </p:sp>
      <p:sp>
        <p:nvSpPr>
          <p:cNvPr id="618" name="Google Shape;618;p28"/>
          <p:cNvSpPr txBox="1"/>
          <p:nvPr/>
        </p:nvSpPr>
        <p:spPr>
          <a:xfrm>
            <a:off x="2575970" y="34782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 66.41</a:t>
            </a:r>
            <a:endParaRPr sz="600"/>
          </a:p>
        </p:txBody>
      </p:sp>
      <p:sp>
        <p:nvSpPr>
          <p:cNvPr id="619" name="Google Shape;619;p28"/>
          <p:cNvSpPr txBox="1"/>
          <p:nvPr/>
        </p:nvSpPr>
        <p:spPr>
          <a:xfrm>
            <a:off x="2575970" y="4011650"/>
            <a:ext cx="9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 stress error: 17.29</a:t>
            </a:r>
            <a:endParaRPr sz="600"/>
          </a:p>
        </p:txBody>
      </p:sp>
      <p:sp>
        <p:nvSpPr>
          <p:cNvPr id="620" name="Google Shape;620;p28"/>
          <p:cNvSpPr/>
          <p:nvPr/>
        </p:nvSpPr>
        <p:spPr>
          <a:xfrm>
            <a:off x="4506650" y="227450"/>
            <a:ext cx="7491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52525" y="3399800"/>
            <a:ext cx="1452899" cy="108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278674" y="3366200"/>
            <a:ext cx="1382800" cy="10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509375" y="3366650"/>
            <a:ext cx="1452901" cy="108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766113" y="3350725"/>
            <a:ext cx="749100" cy="56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766125" y="3938400"/>
            <a:ext cx="721950" cy="5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439063" y="3354224"/>
            <a:ext cx="755850" cy="57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443975" y="3915725"/>
            <a:ext cx="755850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770463" y="3328800"/>
            <a:ext cx="721950" cy="54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770463" y="3886104"/>
            <a:ext cx="721950" cy="547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3</a:t>
            </a:r>
            <a:endParaRPr/>
          </a:p>
        </p:txBody>
      </p:sp>
      <p:sp>
        <p:nvSpPr>
          <p:cNvPr id="635" name="Google Shape;635;p29"/>
          <p:cNvSpPr/>
          <p:nvPr/>
        </p:nvSpPr>
        <p:spPr>
          <a:xfrm>
            <a:off x="1034938" y="4272450"/>
            <a:ext cx="291900" cy="291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9"/>
          <p:cNvSpPr/>
          <p:nvPr/>
        </p:nvSpPr>
        <p:spPr>
          <a:xfrm>
            <a:off x="271538" y="4141525"/>
            <a:ext cx="291900" cy="291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9"/>
          <p:cNvSpPr/>
          <p:nvPr/>
        </p:nvSpPr>
        <p:spPr>
          <a:xfrm>
            <a:off x="161850" y="3722325"/>
            <a:ext cx="1464600" cy="11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9"/>
          <p:cNvSpPr txBox="1"/>
          <p:nvPr/>
        </p:nvSpPr>
        <p:spPr>
          <a:xfrm>
            <a:off x="7538513" y="38134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JT</a:t>
            </a:r>
            <a:endParaRPr/>
          </a:p>
        </p:txBody>
      </p:sp>
      <p:sp>
        <p:nvSpPr>
          <p:cNvPr id="639" name="Google Shape;639;p29"/>
          <p:cNvSpPr txBox="1"/>
          <p:nvPr/>
        </p:nvSpPr>
        <p:spPr>
          <a:xfrm>
            <a:off x="5999488" y="381345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DT</a:t>
            </a:r>
            <a:endParaRPr/>
          </a:p>
        </p:txBody>
      </p:sp>
      <p:sp>
        <p:nvSpPr>
          <p:cNvPr id="640" name="Google Shape;640;p29"/>
          <p:cNvSpPr txBox="1"/>
          <p:nvPr/>
        </p:nvSpPr>
        <p:spPr>
          <a:xfrm>
            <a:off x="4629663" y="3804500"/>
            <a:ext cx="4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ET</a:t>
            </a:r>
            <a:endParaRPr/>
          </a:p>
        </p:txBody>
      </p:sp>
      <p:pic>
        <p:nvPicPr>
          <p:cNvPr id="641" name="Google Shape;641;p29"/>
          <p:cNvPicPr preferRelativeResize="0"/>
          <p:nvPr/>
        </p:nvPicPr>
        <p:blipFill rotWithShape="1">
          <a:blip r:embed="rId3">
            <a:alphaModFix/>
          </a:blip>
          <a:srcRect b="77447" l="0" r="0" t="9803"/>
          <a:stretch/>
        </p:blipFill>
        <p:spPr>
          <a:xfrm>
            <a:off x="283075" y="1053325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9"/>
          <p:cNvPicPr preferRelativeResize="0"/>
          <p:nvPr/>
        </p:nvPicPr>
        <p:blipFill rotWithShape="1">
          <a:blip r:embed="rId3">
            <a:alphaModFix/>
          </a:blip>
          <a:srcRect b="58294" l="0" r="0" t="28957"/>
          <a:stretch/>
        </p:blipFill>
        <p:spPr>
          <a:xfrm>
            <a:off x="283075" y="1320230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9"/>
          <p:cNvPicPr preferRelativeResize="0"/>
          <p:nvPr/>
        </p:nvPicPr>
        <p:blipFill rotWithShape="1">
          <a:blip r:embed="rId3">
            <a:alphaModFix/>
          </a:blip>
          <a:srcRect b="38392" l="0" r="0" t="48859"/>
          <a:stretch/>
        </p:blipFill>
        <p:spPr>
          <a:xfrm>
            <a:off x="283075" y="1654650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9"/>
          <p:cNvPicPr preferRelativeResize="0"/>
          <p:nvPr/>
        </p:nvPicPr>
        <p:blipFill rotWithShape="1">
          <a:blip r:embed="rId3">
            <a:alphaModFix/>
          </a:blip>
          <a:srcRect b="18191" l="0" r="0" t="69060"/>
          <a:stretch/>
        </p:blipFill>
        <p:spPr>
          <a:xfrm>
            <a:off x="283075" y="1950105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9"/>
          <p:cNvPicPr preferRelativeResize="0"/>
          <p:nvPr/>
        </p:nvPicPr>
        <p:blipFill rotWithShape="1">
          <a:blip r:embed="rId3">
            <a:alphaModFix/>
          </a:blip>
          <a:srcRect b="0" l="0" r="0" t="89648"/>
          <a:stretch/>
        </p:blipFill>
        <p:spPr>
          <a:xfrm>
            <a:off x="283075" y="2244625"/>
            <a:ext cx="966650" cy="2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9"/>
          <p:cNvSpPr txBox="1"/>
          <p:nvPr/>
        </p:nvSpPr>
        <p:spPr>
          <a:xfrm>
            <a:off x="1243000" y="1006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0</a:t>
            </a:r>
            <a:endParaRPr/>
          </a:p>
        </p:txBody>
      </p:sp>
      <p:sp>
        <p:nvSpPr>
          <p:cNvPr id="647" name="Google Shape;647;p29"/>
          <p:cNvSpPr txBox="1"/>
          <p:nvPr/>
        </p:nvSpPr>
        <p:spPr>
          <a:xfrm>
            <a:off x="1243000" y="12927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</a:t>
            </a:r>
            <a:endParaRPr/>
          </a:p>
        </p:txBody>
      </p:sp>
      <p:sp>
        <p:nvSpPr>
          <p:cNvPr id="648" name="Google Shape;648;p29"/>
          <p:cNvSpPr txBox="1"/>
          <p:nvPr/>
        </p:nvSpPr>
        <p:spPr>
          <a:xfrm>
            <a:off x="1243000" y="15784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 </a:t>
            </a:r>
            <a:endParaRPr/>
          </a:p>
        </p:txBody>
      </p:sp>
      <p:sp>
        <p:nvSpPr>
          <p:cNvPr id="649" name="Google Shape;649;p29"/>
          <p:cNvSpPr txBox="1"/>
          <p:nvPr/>
        </p:nvSpPr>
        <p:spPr>
          <a:xfrm>
            <a:off x="1243000" y="18642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</a:t>
            </a:r>
            <a:endParaRPr/>
          </a:p>
        </p:txBody>
      </p:sp>
      <p:sp>
        <p:nvSpPr>
          <p:cNvPr id="650" name="Google Shape;650;p29"/>
          <p:cNvSpPr txBox="1"/>
          <p:nvPr/>
        </p:nvSpPr>
        <p:spPr>
          <a:xfrm>
            <a:off x="1243000" y="2149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</a:t>
            </a:r>
            <a:endParaRPr/>
          </a:p>
        </p:txBody>
      </p:sp>
      <p:sp>
        <p:nvSpPr>
          <p:cNvPr id="651" name="Google Shape;651;p29"/>
          <p:cNvSpPr txBox="1"/>
          <p:nvPr/>
        </p:nvSpPr>
        <p:spPr>
          <a:xfrm>
            <a:off x="1938900" y="1006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9</a:t>
            </a: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1605600" y="1126150"/>
            <a:ext cx="2589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9"/>
          <p:cNvSpPr/>
          <p:nvPr/>
        </p:nvSpPr>
        <p:spPr>
          <a:xfrm>
            <a:off x="1605600" y="1430950"/>
            <a:ext cx="2589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9"/>
          <p:cNvSpPr txBox="1"/>
          <p:nvPr/>
        </p:nvSpPr>
        <p:spPr>
          <a:xfrm>
            <a:off x="1938900" y="12927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</a:t>
            </a:r>
            <a:endParaRPr/>
          </a:p>
        </p:txBody>
      </p:sp>
      <p:sp>
        <p:nvSpPr>
          <p:cNvPr id="655" name="Google Shape;655;p29"/>
          <p:cNvSpPr txBox="1"/>
          <p:nvPr/>
        </p:nvSpPr>
        <p:spPr>
          <a:xfrm>
            <a:off x="206875" y="2590000"/>
            <a:ext cx="311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Dataset Description</a:t>
            </a:r>
            <a:r>
              <a:rPr lang="zh-C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f_0: </a:t>
            </a:r>
            <a:r>
              <a:rPr i="1" lang="zh-CN" sz="1300"/>
              <a:t>100 images of number 0~4 from MNIST dataset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f_1: </a:t>
            </a:r>
            <a:r>
              <a:rPr i="1" lang="zh-CN" sz="1300"/>
              <a:t>change images of 0 into 9 (which is similar to 4), and 1 into 3</a:t>
            </a:r>
            <a:endParaRPr i="1" sz="1300"/>
          </a:p>
        </p:txBody>
      </p:sp>
      <p:pic>
        <p:nvPicPr>
          <p:cNvPr id="656" name="Google Shape;6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889" y="3830429"/>
            <a:ext cx="292051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038" y="4139954"/>
            <a:ext cx="291900" cy="2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4950" y="1399950"/>
            <a:ext cx="1639626" cy="122973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29"/>
          <p:cNvSpPr/>
          <p:nvPr/>
        </p:nvSpPr>
        <p:spPr>
          <a:xfrm>
            <a:off x="5720000" y="1548650"/>
            <a:ext cx="836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7289" y="4272377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158" y="3980327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314" y="4493002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564" y="3830429"/>
            <a:ext cx="292051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2833" y="3980327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8289" y="4426402"/>
            <a:ext cx="292049" cy="292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29"/>
          <p:cNvGrpSpPr/>
          <p:nvPr/>
        </p:nvGrpSpPr>
        <p:grpSpPr>
          <a:xfrm>
            <a:off x="2756615" y="3913564"/>
            <a:ext cx="292051" cy="293486"/>
            <a:chOff x="1881152" y="3831989"/>
            <a:chExt cx="292051" cy="293486"/>
          </a:xfrm>
        </p:grpSpPr>
        <p:pic>
          <p:nvPicPr>
            <p:cNvPr id="667" name="Google Shape;667;p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881152" y="3831989"/>
              <a:ext cx="292051" cy="2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29"/>
            <p:cNvSpPr/>
            <p:nvPr/>
          </p:nvSpPr>
          <p:spPr>
            <a:xfrm>
              <a:off x="1881225" y="3833575"/>
              <a:ext cx="291900" cy="2919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2306814" y="4384302"/>
            <a:ext cx="292049" cy="292049"/>
            <a:chOff x="2099226" y="4185052"/>
            <a:chExt cx="292049" cy="292049"/>
          </a:xfrm>
        </p:grpSpPr>
        <p:pic>
          <p:nvPicPr>
            <p:cNvPr id="670" name="Google Shape;670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099226" y="4185052"/>
              <a:ext cx="292049" cy="2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29"/>
            <p:cNvSpPr/>
            <p:nvPr/>
          </p:nvSpPr>
          <p:spPr>
            <a:xfrm>
              <a:off x="2099288" y="4185125"/>
              <a:ext cx="291900" cy="2919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29"/>
          <p:cNvGrpSpPr/>
          <p:nvPr/>
        </p:nvGrpSpPr>
        <p:grpSpPr>
          <a:xfrm>
            <a:off x="4074938" y="1399955"/>
            <a:ext cx="1639626" cy="1229719"/>
            <a:chOff x="7988188" y="1778880"/>
            <a:chExt cx="1639626" cy="1229719"/>
          </a:xfrm>
        </p:grpSpPr>
        <p:pic>
          <p:nvPicPr>
            <p:cNvPr id="673" name="Google Shape;673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88188" y="1778880"/>
              <a:ext cx="1639626" cy="1229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29"/>
            <p:cNvSpPr/>
            <p:nvPr/>
          </p:nvSpPr>
          <p:spPr>
            <a:xfrm>
              <a:off x="8193250" y="2141700"/>
              <a:ext cx="518100" cy="400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9029650" y="1953750"/>
              <a:ext cx="444000" cy="400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8711350" y="2015225"/>
              <a:ext cx="341400" cy="572700"/>
            </a:xfrm>
            <a:prstGeom prst="ellipse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29"/>
          <p:cNvGrpSpPr/>
          <p:nvPr/>
        </p:nvGrpSpPr>
        <p:grpSpPr>
          <a:xfrm>
            <a:off x="5492863" y="2605763"/>
            <a:ext cx="1639634" cy="1229725"/>
            <a:chOff x="9620388" y="3058163"/>
            <a:chExt cx="1639634" cy="1229725"/>
          </a:xfrm>
        </p:grpSpPr>
        <p:pic>
          <p:nvPicPr>
            <p:cNvPr id="678" name="Google Shape;678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9620388" y="3058163"/>
              <a:ext cx="1639634" cy="122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9" name="Google Shape;679;p29"/>
            <p:cNvSpPr/>
            <p:nvPr/>
          </p:nvSpPr>
          <p:spPr>
            <a:xfrm>
              <a:off x="10246975" y="3728675"/>
              <a:ext cx="836400" cy="358200"/>
            </a:xfrm>
            <a:prstGeom prst="rect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9810225" y="3220248"/>
              <a:ext cx="836400" cy="358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1" name="Google Shape;681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74938" y="2574787"/>
            <a:ext cx="1639626" cy="122971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29"/>
          <p:cNvSpPr/>
          <p:nvPr/>
        </p:nvSpPr>
        <p:spPr>
          <a:xfrm rot="-2385790">
            <a:off x="4369335" y="2968669"/>
            <a:ext cx="467155" cy="665049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9"/>
          <p:cNvSpPr/>
          <p:nvPr/>
        </p:nvSpPr>
        <p:spPr>
          <a:xfrm>
            <a:off x="4767663" y="2766175"/>
            <a:ext cx="657900" cy="3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68300" y="2675537"/>
            <a:ext cx="1588501" cy="119136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29"/>
          <p:cNvSpPr/>
          <p:nvPr/>
        </p:nvSpPr>
        <p:spPr>
          <a:xfrm>
            <a:off x="7175425" y="3331688"/>
            <a:ext cx="738000" cy="358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9"/>
          <p:cNvSpPr/>
          <p:nvPr/>
        </p:nvSpPr>
        <p:spPr>
          <a:xfrm>
            <a:off x="7728425" y="2828063"/>
            <a:ext cx="687900" cy="46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9"/>
          <p:cNvSpPr txBox="1"/>
          <p:nvPr/>
        </p:nvSpPr>
        <p:spPr>
          <a:xfrm>
            <a:off x="1884350" y="4801988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688" name="Google Shape;688;p29"/>
          <p:cNvSpPr txBox="1"/>
          <p:nvPr/>
        </p:nvSpPr>
        <p:spPr>
          <a:xfrm>
            <a:off x="88825" y="4790513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689" name="Google Shape;689;p29"/>
          <p:cNvSpPr/>
          <p:nvPr/>
        </p:nvSpPr>
        <p:spPr>
          <a:xfrm>
            <a:off x="1838250" y="3722325"/>
            <a:ext cx="1464600" cy="11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29"/>
          <p:cNvGrpSpPr/>
          <p:nvPr/>
        </p:nvGrpSpPr>
        <p:grpSpPr>
          <a:xfrm>
            <a:off x="7002613" y="1434037"/>
            <a:ext cx="1548750" cy="1161550"/>
            <a:chOff x="8250388" y="121349"/>
            <a:chExt cx="1548750" cy="1161550"/>
          </a:xfrm>
        </p:grpSpPr>
        <p:pic>
          <p:nvPicPr>
            <p:cNvPr id="691" name="Google Shape;691;p2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250388" y="121349"/>
              <a:ext cx="1548750" cy="1161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29"/>
            <p:cNvSpPr/>
            <p:nvPr/>
          </p:nvSpPr>
          <p:spPr>
            <a:xfrm>
              <a:off x="8460799" y="438700"/>
              <a:ext cx="444000" cy="400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9297197" y="250750"/>
              <a:ext cx="341400" cy="400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4" name="Google Shape;69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81540" y="496050"/>
              <a:ext cx="115200" cy="11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81376" y="286300"/>
              <a:ext cx="115200" cy="11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523389" y="827389"/>
              <a:ext cx="115200" cy="11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812924" y="997563"/>
              <a:ext cx="115200" cy="11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52190" y="584474"/>
              <a:ext cx="115200" cy="11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9" name="Google Shape;699;p29"/>
          <p:cNvSpPr/>
          <p:nvPr/>
        </p:nvSpPr>
        <p:spPr>
          <a:xfrm>
            <a:off x="161850" y="-168550"/>
            <a:ext cx="7491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9"/>
          <p:cNvSpPr txBox="1"/>
          <p:nvPr/>
        </p:nvSpPr>
        <p:spPr>
          <a:xfrm rot="-5400000">
            <a:off x="3573689" y="2944325"/>
            <a:ext cx="9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t=1</a:t>
            </a:r>
            <a:endParaRPr/>
          </a:p>
        </p:txBody>
      </p:sp>
      <p:sp>
        <p:nvSpPr>
          <p:cNvPr id="701" name="Google Shape;701;p29"/>
          <p:cNvSpPr txBox="1"/>
          <p:nvPr/>
        </p:nvSpPr>
        <p:spPr>
          <a:xfrm rot="-5400000">
            <a:off x="3488800" y="1897125"/>
            <a:ext cx="11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 = 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3</a:t>
            </a:r>
            <a:endParaRPr/>
          </a:p>
        </p:txBody>
      </p:sp>
      <p:sp>
        <p:nvSpPr>
          <p:cNvPr id="707" name="Google Shape;707;p30"/>
          <p:cNvSpPr/>
          <p:nvPr/>
        </p:nvSpPr>
        <p:spPr>
          <a:xfrm>
            <a:off x="1034938" y="4272450"/>
            <a:ext cx="291900" cy="291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0"/>
          <p:cNvSpPr/>
          <p:nvPr/>
        </p:nvSpPr>
        <p:spPr>
          <a:xfrm>
            <a:off x="271538" y="4141525"/>
            <a:ext cx="291900" cy="291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0"/>
          <p:cNvSpPr/>
          <p:nvPr/>
        </p:nvSpPr>
        <p:spPr>
          <a:xfrm>
            <a:off x="161850" y="3722325"/>
            <a:ext cx="1464600" cy="11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0"/>
          <p:cNvSpPr txBox="1"/>
          <p:nvPr/>
        </p:nvSpPr>
        <p:spPr>
          <a:xfrm>
            <a:off x="5910050" y="4767175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711" name="Google Shape;711;p30"/>
          <p:cNvSpPr txBox="1"/>
          <p:nvPr/>
        </p:nvSpPr>
        <p:spPr>
          <a:xfrm>
            <a:off x="4114525" y="4755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712" name="Google Shape;712;p30"/>
          <p:cNvSpPr txBox="1"/>
          <p:nvPr/>
        </p:nvSpPr>
        <p:spPr>
          <a:xfrm>
            <a:off x="7743650" y="391035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713" name="Google Shape;713;p30"/>
          <p:cNvSpPr txBox="1"/>
          <p:nvPr/>
        </p:nvSpPr>
        <p:spPr>
          <a:xfrm>
            <a:off x="7607750" y="2818150"/>
            <a:ext cx="12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</a:t>
            </a:r>
            <a:endParaRPr/>
          </a:p>
        </p:txBody>
      </p:sp>
      <p:sp>
        <p:nvSpPr>
          <p:cNvPr id="714" name="Google Shape;714;p30"/>
          <p:cNvSpPr txBox="1"/>
          <p:nvPr/>
        </p:nvSpPr>
        <p:spPr>
          <a:xfrm>
            <a:off x="7622950" y="167065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equal init tsne </a:t>
            </a:r>
            <a:endParaRPr/>
          </a:p>
        </p:txBody>
      </p:sp>
      <p:sp>
        <p:nvSpPr>
          <p:cNvPr id="715" name="Google Shape;715;p30"/>
          <p:cNvSpPr txBox="1"/>
          <p:nvPr/>
        </p:nvSpPr>
        <p:spPr>
          <a:xfrm>
            <a:off x="7546750" y="46987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 </a:t>
            </a:r>
            <a:endParaRPr/>
          </a:p>
        </p:txBody>
      </p:sp>
      <p:pic>
        <p:nvPicPr>
          <p:cNvPr id="716" name="Google Shape;716;p30"/>
          <p:cNvPicPr preferRelativeResize="0"/>
          <p:nvPr/>
        </p:nvPicPr>
        <p:blipFill rotWithShape="1">
          <a:blip r:embed="rId3">
            <a:alphaModFix/>
          </a:blip>
          <a:srcRect b="77447" l="0" r="0" t="9803"/>
          <a:stretch/>
        </p:blipFill>
        <p:spPr>
          <a:xfrm>
            <a:off x="283075" y="1053325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0"/>
          <p:cNvPicPr preferRelativeResize="0"/>
          <p:nvPr/>
        </p:nvPicPr>
        <p:blipFill rotWithShape="1">
          <a:blip r:embed="rId3">
            <a:alphaModFix/>
          </a:blip>
          <a:srcRect b="58294" l="0" r="0" t="28957"/>
          <a:stretch/>
        </p:blipFill>
        <p:spPr>
          <a:xfrm>
            <a:off x="283075" y="1320230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0"/>
          <p:cNvPicPr preferRelativeResize="0"/>
          <p:nvPr/>
        </p:nvPicPr>
        <p:blipFill rotWithShape="1">
          <a:blip r:embed="rId3">
            <a:alphaModFix/>
          </a:blip>
          <a:srcRect b="38392" l="0" r="0" t="48859"/>
          <a:stretch/>
        </p:blipFill>
        <p:spPr>
          <a:xfrm>
            <a:off x="283075" y="1654650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0"/>
          <p:cNvPicPr preferRelativeResize="0"/>
          <p:nvPr/>
        </p:nvPicPr>
        <p:blipFill rotWithShape="1">
          <a:blip r:embed="rId3">
            <a:alphaModFix/>
          </a:blip>
          <a:srcRect b="18191" l="0" r="0" t="69060"/>
          <a:stretch/>
        </p:blipFill>
        <p:spPr>
          <a:xfrm>
            <a:off x="283075" y="1950105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0"/>
          <p:cNvPicPr preferRelativeResize="0"/>
          <p:nvPr/>
        </p:nvPicPr>
        <p:blipFill rotWithShape="1">
          <a:blip r:embed="rId3">
            <a:alphaModFix/>
          </a:blip>
          <a:srcRect b="0" l="0" r="0" t="89648"/>
          <a:stretch/>
        </p:blipFill>
        <p:spPr>
          <a:xfrm>
            <a:off x="283075" y="2244625"/>
            <a:ext cx="966650" cy="2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0"/>
          <p:cNvSpPr txBox="1"/>
          <p:nvPr/>
        </p:nvSpPr>
        <p:spPr>
          <a:xfrm>
            <a:off x="1243000" y="1006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0</a:t>
            </a:r>
            <a:endParaRPr/>
          </a:p>
        </p:txBody>
      </p:sp>
      <p:sp>
        <p:nvSpPr>
          <p:cNvPr id="722" name="Google Shape;722;p30"/>
          <p:cNvSpPr txBox="1"/>
          <p:nvPr/>
        </p:nvSpPr>
        <p:spPr>
          <a:xfrm>
            <a:off x="1243000" y="12927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</a:t>
            </a:r>
            <a:endParaRPr/>
          </a:p>
        </p:txBody>
      </p:sp>
      <p:sp>
        <p:nvSpPr>
          <p:cNvPr id="723" name="Google Shape;723;p30"/>
          <p:cNvSpPr txBox="1"/>
          <p:nvPr/>
        </p:nvSpPr>
        <p:spPr>
          <a:xfrm>
            <a:off x="1243000" y="15784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 </a:t>
            </a:r>
            <a:endParaRPr/>
          </a:p>
        </p:txBody>
      </p:sp>
      <p:sp>
        <p:nvSpPr>
          <p:cNvPr id="724" name="Google Shape;724;p30"/>
          <p:cNvSpPr txBox="1"/>
          <p:nvPr/>
        </p:nvSpPr>
        <p:spPr>
          <a:xfrm>
            <a:off x="1243000" y="18642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</a:t>
            </a:r>
            <a:endParaRPr/>
          </a:p>
        </p:txBody>
      </p:sp>
      <p:sp>
        <p:nvSpPr>
          <p:cNvPr id="725" name="Google Shape;725;p30"/>
          <p:cNvSpPr txBox="1"/>
          <p:nvPr/>
        </p:nvSpPr>
        <p:spPr>
          <a:xfrm>
            <a:off x="1243000" y="2149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</a:t>
            </a:r>
            <a:endParaRPr/>
          </a:p>
        </p:txBody>
      </p:sp>
      <p:sp>
        <p:nvSpPr>
          <p:cNvPr id="726" name="Google Shape;726;p30"/>
          <p:cNvSpPr txBox="1"/>
          <p:nvPr/>
        </p:nvSpPr>
        <p:spPr>
          <a:xfrm>
            <a:off x="1938900" y="1006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9</a:t>
            </a:r>
            <a:endParaRPr/>
          </a:p>
        </p:txBody>
      </p:sp>
      <p:sp>
        <p:nvSpPr>
          <p:cNvPr id="727" name="Google Shape;727;p30"/>
          <p:cNvSpPr/>
          <p:nvPr/>
        </p:nvSpPr>
        <p:spPr>
          <a:xfrm>
            <a:off x="1605600" y="1126150"/>
            <a:ext cx="2589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0"/>
          <p:cNvSpPr/>
          <p:nvPr/>
        </p:nvSpPr>
        <p:spPr>
          <a:xfrm>
            <a:off x="1605600" y="1430950"/>
            <a:ext cx="2589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0"/>
          <p:cNvSpPr txBox="1"/>
          <p:nvPr/>
        </p:nvSpPr>
        <p:spPr>
          <a:xfrm>
            <a:off x="1938900" y="12927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</a:t>
            </a:r>
            <a:endParaRPr/>
          </a:p>
        </p:txBody>
      </p:sp>
      <p:pic>
        <p:nvPicPr>
          <p:cNvPr id="730" name="Google Shape;7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775" y="2419350"/>
            <a:ext cx="1639626" cy="122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963" y="2382963"/>
            <a:ext cx="1639634" cy="12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4188" y="3605624"/>
            <a:ext cx="1548750" cy="11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6525" y="3605625"/>
            <a:ext cx="1588501" cy="119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8763" y="1103680"/>
            <a:ext cx="1639626" cy="122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0925" y="1108162"/>
            <a:ext cx="1639626" cy="122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68775" y="0"/>
            <a:ext cx="1639626" cy="122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67176" y="-1213"/>
            <a:ext cx="1639626" cy="12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30"/>
          <p:cNvSpPr txBox="1"/>
          <p:nvPr/>
        </p:nvSpPr>
        <p:spPr>
          <a:xfrm>
            <a:off x="206875" y="2590000"/>
            <a:ext cx="311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Dataset Description</a:t>
            </a:r>
            <a:r>
              <a:rPr lang="zh-C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f_0: </a:t>
            </a:r>
            <a:r>
              <a:rPr i="1" lang="zh-CN" sz="1300"/>
              <a:t>100 images of number 0~4 from MNIST dataset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f_1: </a:t>
            </a:r>
            <a:r>
              <a:rPr i="1" lang="zh-CN" sz="1300"/>
              <a:t>change images of 0 into 9 (which is similar to 4), and 1 into 3</a:t>
            </a:r>
            <a:endParaRPr i="1" sz="1300"/>
          </a:p>
        </p:txBody>
      </p:sp>
      <p:pic>
        <p:nvPicPr>
          <p:cNvPr id="739" name="Google Shape;739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64889" y="3830429"/>
            <a:ext cx="292051" cy="2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30"/>
          <p:cNvSpPr/>
          <p:nvPr/>
        </p:nvSpPr>
        <p:spPr>
          <a:xfrm>
            <a:off x="4373825" y="2568050"/>
            <a:ext cx="836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0"/>
          <p:cNvSpPr/>
          <p:nvPr/>
        </p:nvSpPr>
        <p:spPr>
          <a:xfrm>
            <a:off x="4373825" y="1466500"/>
            <a:ext cx="5181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0"/>
          <p:cNvSpPr/>
          <p:nvPr/>
        </p:nvSpPr>
        <p:spPr>
          <a:xfrm>
            <a:off x="5210225" y="1278550"/>
            <a:ext cx="4440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0"/>
          <p:cNvSpPr/>
          <p:nvPr/>
        </p:nvSpPr>
        <p:spPr>
          <a:xfrm>
            <a:off x="4424599" y="3922975"/>
            <a:ext cx="4440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0"/>
          <p:cNvSpPr/>
          <p:nvPr/>
        </p:nvSpPr>
        <p:spPr>
          <a:xfrm>
            <a:off x="5260997" y="3735025"/>
            <a:ext cx="341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0"/>
          <p:cNvSpPr/>
          <p:nvPr/>
        </p:nvSpPr>
        <p:spPr>
          <a:xfrm>
            <a:off x="6427550" y="3053475"/>
            <a:ext cx="836400" cy="358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0"/>
          <p:cNvSpPr/>
          <p:nvPr/>
        </p:nvSpPr>
        <p:spPr>
          <a:xfrm>
            <a:off x="6033650" y="4261775"/>
            <a:ext cx="738000" cy="358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9038" y="4139954"/>
            <a:ext cx="291900" cy="2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30"/>
          <p:cNvSpPr txBox="1"/>
          <p:nvPr/>
        </p:nvSpPr>
        <p:spPr>
          <a:xfrm>
            <a:off x="3967100" y="2109875"/>
            <a:ext cx="154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Information leakage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49" name="Google Shape;749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7289" y="4272377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3158" y="3980327"/>
            <a:ext cx="292049" cy="2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0"/>
          <p:cNvSpPr txBox="1"/>
          <p:nvPr/>
        </p:nvSpPr>
        <p:spPr>
          <a:xfrm>
            <a:off x="5703025" y="3411663"/>
            <a:ext cx="11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9900"/>
                </a:solidFill>
              </a:rPr>
              <a:t>Smoothing Effect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752" name="Google Shape;752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4314" y="4493002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64564" y="3830429"/>
            <a:ext cx="292051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52833" y="3980327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68289" y="4426402"/>
            <a:ext cx="292049" cy="292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30"/>
          <p:cNvGrpSpPr/>
          <p:nvPr/>
        </p:nvGrpSpPr>
        <p:grpSpPr>
          <a:xfrm>
            <a:off x="2756615" y="3913564"/>
            <a:ext cx="292051" cy="293486"/>
            <a:chOff x="1881152" y="3831989"/>
            <a:chExt cx="292051" cy="293486"/>
          </a:xfrm>
        </p:grpSpPr>
        <p:pic>
          <p:nvPicPr>
            <p:cNvPr id="757" name="Google Shape;757;p3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881152" y="3831989"/>
              <a:ext cx="292051" cy="2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30"/>
            <p:cNvSpPr/>
            <p:nvPr/>
          </p:nvSpPr>
          <p:spPr>
            <a:xfrm>
              <a:off x="1881225" y="3833575"/>
              <a:ext cx="291900" cy="2919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30"/>
          <p:cNvGrpSpPr/>
          <p:nvPr/>
        </p:nvGrpSpPr>
        <p:grpSpPr>
          <a:xfrm>
            <a:off x="2306814" y="4384302"/>
            <a:ext cx="292049" cy="292049"/>
            <a:chOff x="2099226" y="4185052"/>
            <a:chExt cx="292049" cy="292049"/>
          </a:xfrm>
        </p:grpSpPr>
        <p:pic>
          <p:nvPicPr>
            <p:cNvPr id="760" name="Google Shape;760;p3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099226" y="4185052"/>
              <a:ext cx="292049" cy="2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30"/>
            <p:cNvSpPr/>
            <p:nvPr/>
          </p:nvSpPr>
          <p:spPr>
            <a:xfrm>
              <a:off x="2099288" y="4185125"/>
              <a:ext cx="291900" cy="2919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30"/>
          <p:cNvSpPr/>
          <p:nvPr/>
        </p:nvSpPr>
        <p:spPr>
          <a:xfrm>
            <a:off x="4891925" y="1340025"/>
            <a:ext cx="341400" cy="5727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0"/>
          <p:cNvSpPr/>
          <p:nvPr/>
        </p:nvSpPr>
        <p:spPr>
          <a:xfrm rot="-2385790">
            <a:off x="6085322" y="1502044"/>
            <a:ext cx="467155" cy="665049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0"/>
          <p:cNvSpPr txBox="1"/>
          <p:nvPr/>
        </p:nvSpPr>
        <p:spPr>
          <a:xfrm>
            <a:off x="5826525" y="1017725"/>
            <a:ext cx="11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FF00"/>
                </a:solidFill>
              </a:rPr>
              <a:t>inconsistent 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765" name="Google Shape;765;p30"/>
          <p:cNvSpPr/>
          <p:nvPr/>
        </p:nvSpPr>
        <p:spPr>
          <a:xfrm>
            <a:off x="5990800" y="2545048"/>
            <a:ext cx="836400" cy="3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0"/>
          <p:cNvSpPr/>
          <p:nvPr/>
        </p:nvSpPr>
        <p:spPr>
          <a:xfrm>
            <a:off x="6483650" y="1299550"/>
            <a:ext cx="657900" cy="3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0"/>
          <p:cNvSpPr/>
          <p:nvPr/>
        </p:nvSpPr>
        <p:spPr>
          <a:xfrm>
            <a:off x="6586650" y="3758150"/>
            <a:ext cx="687900" cy="46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0"/>
          <p:cNvSpPr txBox="1"/>
          <p:nvPr/>
        </p:nvSpPr>
        <p:spPr>
          <a:xfrm>
            <a:off x="1884350" y="4801988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769" name="Google Shape;769;p30"/>
          <p:cNvSpPr txBox="1"/>
          <p:nvPr/>
        </p:nvSpPr>
        <p:spPr>
          <a:xfrm>
            <a:off x="88825" y="4790513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770" name="Google Shape;770;p30"/>
          <p:cNvSpPr/>
          <p:nvPr/>
        </p:nvSpPr>
        <p:spPr>
          <a:xfrm>
            <a:off x="1838250" y="3722325"/>
            <a:ext cx="1464600" cy="11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45340" y="3980325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45176" y="3770575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7189" y="4387864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776724" y="4481838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15990" y="4068749"/>
            <a:ext cx="115200" cy="1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0"/>
          <p:cNvSpPr/>
          <p:nvPr/>
        </p:nvSpPr>
        <p:spPr>
          <a:xfrm>
            <a:off x="3033675" y="445025"/>
            <a:ext cx="7491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152" y="74144"/>
            <a:ext cx="1752626" cy="131446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31"/>
          <p:cNvSpPr txBox="1"/>
          <p:nvPr>
            <p:ph type="title"/>
          </p:nvPr>
        </p:nvSpPr>
        <p:spPr>
          <a:xfrm>
            <a:off x="311700" y="445025"/>
            <a:ext cx="152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4</a:t>
            </a:r>
            <a:endParaRPr/>
          </a:p>
        </p:txBody>
      </p:sp>
      <p:pic>
        <p:nvPicPr>
          <p:cNvPr id="783" name="Google Shape;7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947" y="1244150"/>
            <a:ext cx="1886066" cy="1414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956" y="2469218"/>
            <a:ext cx="1932365" cy="144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5108" y="3787321"/>
            <a:ext cx="1886066" cy="141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210" y="1314132"/>
            <a:ext cx="1752634" cy="131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9079" y="2550156"/>
            <a:ext cx="1752634" cy="13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3143" y="3817942"/>
            <a:ext cx="1824022" cy="136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7405" y="1313016"/>
            <a:ext cx="1752634" cy="131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7405" y="2552883"/>
            <a:ext cx="1752634" cy="131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9867" y="3796359"/>
            <a:ext cx="1824029" cy="136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77084" y="1381141"/>
            <a:ext cx="1521168" cy="114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38340" y="2598429"/>
            <a:ext cx="1617413" cy="12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38330" y="3854609"/>
            <a:ext cx="1695208" cy="1271412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1"/>
          <p:cNvSpPr/>
          <p:nvPr/>
        </p:nvSpPr>
        <p:spPr>
          <a:xfrm>
            <a:off x="3580650" y="1381150"/>
            <a:ext cx="1617300" cy="250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96" name="Google Shape;796;p31"/>
          <p:cNvSpPr txBox="1"/>
          <p:nvPr/>
        </p:nvSpPr>
        <p:spPr>
          <a:xfrm>
            <a:off x="578577" y="1792900"/>
            <a:ext cx="13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Block5_pool</a:t>
            </a:r>
            <a:endParaRPr/>
          </a:p>
        </p:txBody>
      </p:sp>
      <p:sp>
        <p:nvSpPr>
          <p:cNvPr id="797" name="Google Shape;797;p31"/>
          <p:cNvSpPr txBox="1"/>
          <p:nvPr/>
        </p:nvSpPr>
        <p:spPr>
          <a:xfrm>
            <a:off x="1170542" y="3081223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fc1</a:t>
            </a:r>
            <a:endParaRPr/>
          </a:p>
        </p:txBody>
      </p:sp>
      <p:sp>
        <p:nvSpPr>
          <p:cNvPr id="798" name="Google Shape;798;p31"/>
          <p:cNvSpPr txBox="1"/>
          <p:nvPr/>
        </p:nvSpPr>
        <p:spPr>
          <a:xfrm>
            <a:off x="1170542" y="4369543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fc2</a:t>
            </a:r>
            <a:endParaRPr/>
          </a:p>
        </p:txBody>
      </p:sp>
      <p:sp>
        <p:nvSpPr>
          <p:cNvPr id="799" name="Google Shape;799;p31"/>
          <p:cNvSpPr txBox="1"/>
          <p:nvPr/>
        </p:nvSpPr>
        <p:spPr>
          <a:xfrm>
            <a:off x="4974725" y="3787325"/>
            <a:ext cx="12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More faithful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00" name="Google Shape;800;p31"/>
          <p:cNvSpPr/>
          <p:nvPr/>
        </p:nvSpPr>
        <p:spPr>
          <a:xfrm>
            <a:off x="4480835" y="3958338"/>
            <a:ext cx="42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01" name="Google Shape;801;p31"/>
          <p:cNvSpPr/>
          <p:nvPr/>
        </p:nvSpPr>
        <p:spPr>
          <a:xfrm>
            <a:off x="2984311" y="4236475"/>
            <a:ext cx="42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02" name="Google Shape;802;p31"/>
          <p:cNvSpPr/>
          <p:nvPr/>
        </p:nvSpPr>
        <p:spPr>
          <a:xfrm>
            <a:off x="2268861" y="4544275"/>
            <a:ext cx="42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03" name="Google Shape;803;p31"/>
          <p:cNvSpPr txBox="1"/>
          <p:nvPr/>
        </p:nvSpPr>
        <p:spPr>
          <a:xfrm>
            <a:off x="3179425" y="489209"/>
            <a:ext cx="13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Block5_conv</a:t>
            </a:r>
            <a:endParaRPr/>
          </a:p>
        </p:txBody>
      </p:sp>
      <p:sp>
        <p:nvSpPr>
          <p:cNvPr id="804" name="Google Shape;804;p31"/>
          <p:cNvSpPr/>
          <p:nvPr/>
        </p:nvSpPr>
        <p:spPr>
          <a:xfrm>
            <a:off x="7984100" y="-49700"/>
            <a:ext cx="7491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1"/>
          <p:cNvSpPr txBox="1"/>
          <p:nvPr/>
        </p:nvSpPr>
        <p:spPr>
          <a:xfrm>
            <a:off x="1511575" y="5220825"/>
            <a:ext cx="13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806" name="Google Shape;806;p31"/>
          <p:cNvSpPr txBox="1"/>
          <p:nvPr/>
        </p:nvSpPr>
        <p:spPr>
          <a:xfrm>
            <a:off x="5575575" y="5220825"/>
            <a:ext cx="13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tsne </a:t>
            </a:r>
            <a:endParaRPr/>
          </a:p>
        </p:txBody>
      </p:sp>
      <p:sp>
        <p:nvSpPr>
          <p:cNvPr id="807" name="Google Shape;807;p31"/>
          <p:cNvSpPr txBox="1"/>
          <p:nvPr/>
        </p:nvSpPr>
        <p:spPr>
          <a:xfrm>
            <a:off x="7607575" y="5220825"/>
            <a:ext cx="13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randoml tsne  </a:t>
            </a:r>
            <a:endParaRPr/>
          </a:p>
        </p:txBody>
      </p:sp>
      <p:sp>
        <p:nvSpPr>
          <p:cNvPr id="808" name="Google Shape;808;p31"/>
          <p:cNvSpPr txBox="1"/>
          <p:nvPr/>
        </p:nvSpPr>
        <p:spPr>
          <a:xfrm>
            <a:off x="3543575" y="5220825"/>
            <a:ext cx="13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Review of previous submission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Evaluation: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Comparisons to related approaches (baseline)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Effect of different hyperparameters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Computational burden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zh-CN">
                <a:solidFill>
                  <a:srgbClr val="FF0000"/>
                </a:solidFill>
              </a:rPr>
              <a:t>Quantitative measures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Real-world use 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Demonstration of projection fidelity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Writing: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More algorithmic details and clearer statement of technical contribution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910" y="1656225"/>
            <a:ext cx="344166" cy="34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108" y="2000412"/>
            <a:ext cx="344166" cy="34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 amt="52999"/>
          </a:blip>
          <a:stretch>
            <a:fillRect/>
          </a:stretch>
        </p:blipFill>
        <p:spPr>
          <a:xfrm>
            <a:off x="3236775" y="2850357"/>
            <a:ext cx="344166" cy="34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8" y="3084834"/>
            <a:ext cx="344166" cy="34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775" y="2521749"/>
            <a:ext cx="344166" cy="34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5</a:t>
            </a:r>
            <a:endParaRPr/>
          </a:p>
        </p:txBody>
      </p:sp>
      <p:grpSp>
        <p:nvGrpSpPr>
          <p:cNvPr id="814" name="Google Shape;814;p32"/>
          <p:cNvGrpSpPr/>
          <p:nvPr/>
        </p:nvGrpSpPr>
        <p:grpSpPr>
          <a:xfrm>
            <a:off x="1502975" y="3310250"/>
            <a:ext cx="6039600" cy="1822800"/>
            <a:chOff x="1502975" y="2853050"/>
            <a:chExt cx="6039600" cy="1822800"/>
          </a:xfrm>
        </p:grpSpPr>
        <p:sp>
          <p:nvSpPr>
            <p:cNvPr id="815" name="Google Shape;815;p32"/>
            <p:cNvSpPr/>
            <p:nvPr/>
          </p:nvSpPr>
          <p:spPr>
            <a:xfrm>
              <a:off x="1502975" y="2853050"/>
              <a:ext cx="6039600" cy="1822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6" name="Google Shape;816;p32"/>
            <p:cNvPicPr preferRelativeResize="0"/>
            <p:nvPr/>
          </p:nvPicPr>
          <p:blipFill rotWithShape="1">
            <a:blip r:embed="rId3">
              <a:alphaModFix/>
            </a:blip>
            <a:srcRect b="3464" l="51815" r="3469" t="71703"/>
            <a:stretch/>
          </p:blipFill>
          <p:spPr>
            <a:xfrm>
              <a:off x="4718325" y="3263025"/>
              <a:ext cx="2560102" cy="94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32"/>
            <p:cNvPicPr preferRelativeResize="0"/>
            <p:nvPr/>
          </p:nvPicPr>
          <p:blipFill rotWithShape="1">
            <a:blip r:embed="rId3">
              <a:alphaModFix/>
            </a:blip>
            <a:srcRect b="42646" l="51452" r="3495" t="12907"/>
            <a:stretch/>
          </p:blipFill>
          <p:spPr>
            <a:xfrm>
              <a:off x="1637350" y="2962150"/>
              <a:ext cx="2337428" cy="1539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8" name="Google Shape;818;p32"/>
          <p:cNvGrpSpPr/>
          <p:nvPr/>
        </p:nvGrpSpPr>
        <p:grpSpPr>
          <a:xfrm>
            <a:off x="1502975" y="1024250"/>
            <a:ext cx="6039600" cy="1822800"/>
            <a:chOff x="1502975" y="1024250"/>
            <a:chExt cx="6039600" cy="1822800"/>
          </a:xfrm>
        </p:grpSpPr>
        <p:sp>
          <p:nvSpPr>
            <p:cNvPr id="819" name="Google Shape;819;p32"/>
            <p:cNvSpPr/>
            <p:nvPr/>
          </p:nvSpPr>
          <p:spPr>
            <a:xfrm>
              <a:off x="1502975" y="1024250"/>
              <a:ext cx="6039600" cy="1822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20" name="Google Shape;820;p32"/>
            <p:cNvPicPr preferRelativeResize="0"/>
            <p:nvPr/>
          </p:nvPicPr>
          <p:blipFill rotWithShape="1">
            <a:blip r:embed="rId3">
              <a:alphaModFix/>
            </a:blip>
            <a:srcRect b="3522" l="2749" r="52324" t="71407"/>
            <a:stretch/>
          </p:blipFill>
          <p:spPr>
            <a:xfrm>
              <a:off x="4729350" y="1458000"/>
              <a:ext cx="2572228" cy="9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32"/>
            <p:cNvPicPr preferRelativeResize="0"/>
            <p:nvPr/>
          </p:nvPicPr>
          <p:blipFill rotWithShape="1">
            <a:blip r:embed="rId3">
              <a:alphaModFix/>
            </a:blip>
            <a:srcRect b="43165" l="2176" r="52103" t="12553"/>
            <a:stretch/>
          </p:blipFill>
          <p:spPr>
            <a:xfrm>
              <a:off x="1654725" y="1157150"/>
              <a:ext cx="2372128" cy="15332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2" name="Google Shape;822;p32"/>
          <p:cNvSpPr/>
          <p:nvPr/>
        </p:nvSpPr>
        <p:spPr>
          <a:xfrm>
            <a:off x="4152650" y="1792425"/>
            <a:ext cx="4509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2"/>
          <p:cNvSpPr/>
          <p:nvPr/>
        </p:nvSpPr>
        <p:spPr>
          <a:xfrm>
            <a:off x="4121100" y="4068500"/>
            <a:ext cx="4509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2"/>
          <p:cNvSpPr/>
          <p:nvPr/>
        </p:nvSpPr>
        <p:spPr>
          <a:xfrm rot="5400000">
            <a:off x="2607225" y="2919475"/>
            <a:ext cx="4509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32"/>
          <p:cNvSpPr/>
          <p:nvPr/>
        </p:nvSpPr>
        <p:spPr>
          <a:xfrm rot="5400000">
            <a:off x="5776700" y="2926000"/>
            <a:ext cx="4509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2"/>
          <p:cNvSpPr/>
          <p:nvPr/>
        </p:nvSpPr>
        <p:spPr>
          <a:xfrm>
            <a:off x="7925925" y="619300"/>
            <a:ext cx="7491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Quantitative measures</a:t>
            </a:r>
            <a:endParaRPr/>
          </a:p>
        </p:txBody>
      </p:sp>
      <p:sp>
        <p:nvSpPr>
          <p:cNvPr id="832" name="Google Shape;83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KL Error: the KL divergence between the joint probabilities in the high dimensional space and the joint probab</a:t>
            </a:r>
            <a:r>
              <a:rPr lang="zh-CN"/>
              <a:t>i</a:t>
            </a:r>
            <a:r>
              <a:rPr lang="zh-CN"/>
              <a:t>lities in the low-dimensional space.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Stress Error: the sum of Euclidean distances b</a:t>
            </a:r>
            <a:r>
              <a:rPr lang="zh-CN"/>
              <a:t>etween two edge vectors in a cluster.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28571"/>
              <a:buChar char="●"/>
            </a:pPr>
            <a:r>
              <a:rPr lang="zh-CN"/>
              <a:t>KNN: 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400"/>
              <a:t>The fraction of k-nearest neighbours in the original high-dimensional data that are preserved as k-nearest neighbours in the embedding . We used k = 3 and computed the average across all n points. KNN quantiﬁes preservation of the local, or microscopic structure.</a:t>
            </a:r>
            <a:endParaRPr sz="1400"/>
          </a:p>
        </p:txBody>
      </p:sp>
      <p:pic>
        <p:nvPicPr>
          <p:cNvPr id="833" name="Google Shape;8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525" y="1805675"/>
            <a:ext cx="3467425" cy="86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33"/>
          <p:cNvGrpSpPr/>
          <p:nvPr/>
        </p:nvGrpSpPr>
        <p:grpSpPr>
          <a:xfrm>
            <a:off x="2312300" y="2927550"/>
            <a:ext cx="3368201" cy="757425"/>
            <a:chOff x="2312300" y="2927550"/>
            <a:chExt cx="3368201" cy="757425"/>
          </a:xfrm>
        </p:grpSpPr>
        <p:pic>
          <p:nvPicPr>
            <p:cNvPr id="835" name="Google Shape;835;p33"/>
            <p:cNvPicPr preferRelativeResize="0"/>
            <p:nvPr/>
          </p:nvPicPr>
          <p:blipFill rotWithShape="1">
            <a:blip r:embed="rId4">
              <a:alphaModFix/>
            </a:blip>
            <a:srcRect b="0" l="0" r="64966" t="0"/>
            <a:stretch/>
          </p:blipFill>
          <p:spPr>
            <a:xfrm>
              <a:off x="2312300" y="2927550"/>
              <a:ext cx="1288650" cy="75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33"/>
            <p:cNvPicPr preferRelativeResize="0"/>
            <p:nvPr/>
          </p:nvPicPr>
          <p:blipFill rotWithShape="1">
            <a:blip r:embed="rId4">
              <a:alphaModFix/>
            </a:blip>
            <a:srcRect b="0" l="43870" r="0" t="0"/>
            <a:stretch/>
          </p:blipFill>
          <p:spPr>
            <a:xfrm>
              <a:off x="3615900" y="2927550"/>
              <a:ext cx="2064601" cy="757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tables</a:t>
            </a:r>
            <a:endParaRPr/>
          </a:p>
        </p:txBody>
      </p:sp>
      <p:graphicFrame>
        <p:nvGraphicFramePr>
          <p:cNvPr id="842" name="Google Shape;842;p34"/>
          <p:cNvGraphicFramePr/>
          <p:nvPr/>
        </p:nvGraphicFramePr>
        <p:xfrm>
          <a:off x="1463725" y="49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3000375"/>
                <a:gridCol w="904875"/>
                <a:gridCol w="828675"/>
                <a:gridCol w="809625"/>
                <a:gridCol w="809625"/>
              </a:tblGrid>
              <a:tr h="21907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KNN</a:t>
                      </a:r>
                      <a:endParaRPr b="1"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RT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ET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DT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JT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5_cluster_trans_split_overlap_contract_0.1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0.30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0.30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0.32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0.34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10_cluster_contract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0.19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0.19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0.16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0.23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vgg_10_cluster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0.26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0.26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0.21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0.24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t10k-mnist-replace_0_1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0.57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0.56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0.48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0.55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43" name="Google Shape;843;p34"/>
          <p:cNvGraphicFramePr/>
          <p:nvPr/>
        </p:nvGraphicFramePr>
        <p:xfrm>
          <a:off x="1430000" y="262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3000375"/>
                <a:gridCol w="904875"/>
                <a:gridCol w="828675"/>
                <a:gridCol w="809625"/>
                <a:gridCol w="809625"/>
              </a:tblGrid>
              <a:tr h="9462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KL</a:t>
                      </a:r>
                      <a:endParaRPr b="1"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RT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ET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DT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JT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5_cluster_trans_split_overlap_contract_0.1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1.00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1.00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1.05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1.03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10_cluster_contract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1.62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1.62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1.69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1.69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vgg_10_cluster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1.00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1.00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1.16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1.05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t10k-mnist-replace_0_1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0.60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0.60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1.01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0.65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tables</a:t>
            </a:r>
            <a:endParaRPr/>
          </a:p>
        </p:txBody>
      </p:sp>
      <p:graphicFrame>
        <p:nvGraphicFramePr>
          <p:cNvPr id="849" name="Google Shape;849;p35"/>
          <p:cNvGraphicFramePr/>
          <p:nvPr/>
        </p:nvGraphicFramePr>
        <p:xfrm>
          <a:off x="1277600" y="185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3000375"/>
                <a:gridCol w="914400"/>
                <a:gridCol w="828675"/>
                <a:gridCol w="800100"/>
                <a:gridCol w="809625"/>
              </a:tblGrid>
              <a:tr h="21907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stress_error</a:t>
                      </a:r>
                      <a:endParaRPr b="1"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RT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ET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DT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JT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5_cluster_trans_split_overlap_contract_0.1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1972.38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1468.45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30.21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13.66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10_cluster_contract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7365.81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6822.01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249.88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61.03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FF0000"/>
                          </a:solidFill>
                        </a:rPr>
                        <a:t>vgg_10_cluster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FF0000"/>
                          </a:solidFill>
                        </a:rPr>
                        <a:t>*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FF0000"/>
                          </a:solidFill>
                        </a:rPr>
                        <a:t>*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FF0000"/>
                          </a:solidFill>
                        </a:rPr>
                        <a:t>*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FF0000"/>
                          </a:solidFill>
                        </a:rPr>
                        <a:t>*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FF0000"/>
                          </a:solidFill>
                        </a:rPr>
                        <a:t>t10k-mnist-replace_0_1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FF0000"/>
                          </a:solidFill>
                        </a:rPr>
                        <a:t>15951.53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FF0000"/>
                          </a:solidFill>
                        </a:rPr>
                        <a:t>6710.96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FF0000"/>
                          </a:solidFill>
                        </a:rPr>
                        <a:t>5.80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FF0000"/>
                          </a:solidFill>
                        </a:rPr>
                        <a:t>190.42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0" name="Google Shape;850;p35"/>
          <p:cNvSpPr txBox="1"/>
          <p:nvPr/>
        </p:nvSpPr>
        <p:spPr>
          <a:xfrm>
            <a:off x="1319000" y="4070300"/>
            <a:ext cx="63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 don’t put the stress error of these two dataset.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Supplementary materials</a:t>
            </a:r>
            <a:endParaRPr/>
          </a:p>
        </p:txBody>
      </p:sp>
      <p:sp>
        <p:nvSpPr>
          <p:cNvPr id="856" name="Google Shape;85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Additional figures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Additional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Time comparison of enumeration and random walk.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7"/>
          <p:cNvSpPr txBox="1"/>
          <p:nvPr>
            <p:ph type="title"/>
          </p:nvPr>
        </p:nvSpPr>
        <p:spPr>
          <a:xfrm>
            <a:off x="311700" y="445025"/>
            <a:ext cx="115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figures</a:t>
            </a:r>
            <a:endParaRPr/>
          </a:p>
        </p:txBody>
      </p:sp>
      <p:sp>
        <p:nvSpPr>
          <p:cNvPr id="862" name="Google Shape;862;p37"/>
          <p:cNvSpPr txBox="1"/>
          <p:nvPr>
            <p:ph idx="1" type="body"/>
          </p:nvPr>
        </p:nvSpPr>
        <p:spPr>
          <a:xfrm>
            <a:off x="6102375" y="-313550"/>
            <a:ext cx="21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10 cluster contrac</a:t>
            </a:r>
            <a:r>
              <a:rPr lang="zh-CN"/>
              <a:t>t</a:t>
            </a:r>
            <a:endParaRPr/>
          </a:p>
        </p:txBody>
      </p:sp>
      <p:pic>
        <p:nvPicPr>
          <p:cNvPr id="863" name="Google Shape;8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499" y="331775"/>
            <a:ext cx="338435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37"/>
          <p:cNvSpPr txBox="1"/>
          <p:nvPr/>
        </p:nvSpPr>
        <p:spPr>
          <a:xfrm>
            <a:off x="441675" y="1017725"/>
            <a:ext cx="369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>
                <a:solidFill>
                  <a:srgbClr val="FF0000"/>
                </a:solidFill>
              </a:rPr>
              <a:t>conv of </a:t>
            </a:r>
            <a:r>
              <a:rPr lang="zh-CN" sz="1800">
                <a:solidFill>
                  <a:srgbClr val="FF0000"/>
                </a:solidFill>
              </a:rPr>
              <a:t>vgg 10 class: not finished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5" name="Google Shape;865;p37"/>
          <p:cNvSpPr txBox="1"/>
          <p:nvPr/>
        </p:nvSpPr>
        <p:spPr>
          <a:xfrm>
            <a:off x="445050" y="1464650"/>
            <a:ext cx="4086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conv layers cannot run on dynamic t-SNE. </a:t>
            </a:r>
            <a:endParaRPr sz="1700"/>
          </a:p>
        </p:txBody>
      </p:sp>
      <p:grpSp>
        <p:nvGrpSpPr>
          <p:cNvPr id="866" name="Google Shape;866;p37"/>
          <p:cNvGrpSpPr/>
          <p:nvPr/>
        </p:nvGrpSpPr>
        <p:grpSpPr>
          <a:xfrm>
            <a:off x="32370" y="2896762"/>
            <a:ext cx="5292061" cy="1004003"/>
            <a:chOff x="275125" y="5761525"/>
            <a:chExt cx="8658477" cy="1642676"/>
          </a:xfrm>
        </p:grpSpPr>
        <p:pic>
          <p:nvPicPr>
            <p:cNvPr id="867" name="Google Shape;867;p37"/>
            <p:cNvPicPr preferRelativeResize="0"/>
            <p:nvPr/>
          </p:nvPicPr>
          <p:blipFill rotWithShape="1">
            <a:blip r:embed="rId4">
              <a:alphaModFix/>
            </a:blip>
            <a:srcRect b="34332" l="1390" r="656" t="27157"/>
            <a:stretch/>
          </p:blipFill>
          <p:spPr>
            <a:xfrm>
              <a:off x="275125" y="5761525"/>
              <a:ext cx="8658477" cy="1642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8" name="Google Shape;868;p37"/>
            <p:cNvSpPr/>
            <p:nvPr/>
          </p:nvSpPr>
          <p:spPr>
            <a:xfrm>
              <a:off x="1043875" y="6384625"/>
              <a:ext cx="1286700" cy="364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2339275" y="6384625"/>
              <a:ext cx="1286700" cy="364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3558475" y="6613225"/>
              <a:ext cx="1286700" cy="364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4777675" y="6613225"/>
              <a:ext cx="1286700" cy="364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5920675" y="6613225"/>
              <a:ext cx="1286700" cy="364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table: t10k-mnist-replace_0_1</a:t>
            </a:r>
            <a:endParaRPr/>
          </a:p>
        </p:txBody>
      </p:sp>
      <p:graphicFrame>
        <p:nvGraphicFramePr>
          <p:cNvPr id="878" name="Google Shape;878;p38"/>
          <p:cNvGraphicFramePr/>
          <p:nvPr/>
        </p:nvGraphicFramePr>
        <p:xfrm>
          <a:off x="280188" y="337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312775"/>
                <a:gridCol w="1045500"/>
                <a:gridCol w="1061350"/>
              </a:tblGrid>
              <a:tr h="11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KL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f_1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0.518749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0.783143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0.984196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1.033801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0.518749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0.677117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0.518749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0.672452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79" name="Google Shape;879;p38"/>
          <p:cNvGraphicFramePr/>
          <p:nvPr/>
        </p:nvGraphicFramePr>
        <p:xfrm>
          <a:off x="4465875" y="1341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413450"/>
                <a:gridCol w="1140600"/>
                <a:gridCol w="1124075"/>
              </a:tblGrid>
              <a:tr h="8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KNN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g_1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0.588667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0.518667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0.485333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0.465333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0.588667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0.538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0.588667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0.543333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0" name="Google Shape;880;p38"/>
          <p:cNvGraphicFramePr/>
          <p:nvPr/>
        </p:nvGraphicFramePr>
        <p:xfrm>
          <a:off x="209050" y="111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275550"/>
                <a:gridCol w="1589150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stress_error f_0 - f_1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2.00E+00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190.4243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5.801186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6710.962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15951.53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9"/>
          <p:cNvSpPr txBox="1"/>
          <p:nvPr>
            <p:ph type="title"/>
          </p:nvPr>
        </p:nvSpPr>
        <p:spPr>
          <a:xfrm>
            <a:off x="311700" y="-12175"/>
            <a:ext cx="88890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table:</a:t>
            </a:r>
            <a:r>
              <a:rPr lang="zh-CN"/>
              <a:t> </a:t>
            </a:r>
            <a:r>
              <a:rPr lang="zh-CN"/>
              <a:t>5_cluster_trans_split_overlap_contract_0.1</a:t>
            </a:r>
            <a:endParaRPr/>
          </a:p>
        </p:txBody>
      </p:sp>
      <p:graphicFrame>
        <p:nvGraphicFramePr>
          <p:cNvPr id="886" name="Google Shape;886;p39"/>
          <p:cNvGraphicFramePr/>
          <p:nvPr/>
        </p:nvGraphicFramePr>
        <p:xfrm>
          <a:off x="1008100" y="10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428025"/>
                <a:gridCol w="1080950"/>
                <a:gridCol w="1130850"/>
                <a:gridCol w="1097600"/>
                <a:gridCol w="1080950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KL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f_1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f_2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f_3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1.368827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0.974342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0.81745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0.962196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1.368827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0.983662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0.829517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1.003747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1.368827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0.944785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0.767394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0.923714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1.368827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0.935719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0.772282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0.917123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7" name="Google Shape;887;p39"/>
          <p:cNvGraphicFramePr/>
          <p:nvPr/>
        </p:nvGraphicFramePr>
        <p:xfrm>
          <a:off x="1008100" y="303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404550"/>
                <a:gridCol w="1070525"/>
                <a:gridCol w="1119925"/>
                <a:gridCol w="1119925"/>
                <a:gridCol w="1103450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KNN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g_1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g_2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g_3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0.318667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0.341333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0.355333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0.327333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0.318667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0.325333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0.288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0.318667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0.304667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0.296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0.318667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0.293333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0.282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0.294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0"/>
          <p:cNvSpPr txBox="1"/>
          <p:nvPr>
            <p:ph type="title"/>
          </p:nvPr>
        </p:nvSpPr>
        <p:spPr>
          <a:xfrm>
            <a:off x="311700" y="445025"/>
            <a:ext cx="85206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table: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000"/>
              <a:t>5_cluster_trans_split_overlap_contract_0.1</a:t>
            </a:r>
            <a:endParaRPr sz="2000"/>
          </a:p>
        </p:txBody>
      </p:sp>
      <p:graphicFrame>
        <p:nvGraphicFramePr>
          <p:cNvPr id="893" name="Google Shape;893;p40"/>
          <p:cNvGraphicFramePr/>
          <p:nvPr/>
        </p:nvGraphicFramePr>
        <p:xfrm>
          <a:off x="257625" y="13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077400"/>
                <a:gridCol w="981775"/>
                <a:gridCol w="967550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stress_error </a:t>
                      </a:r>
                      <a:r>
                        <a:rPr lang="zh-CN"/>
                        <a:t>f_0 - f_1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0.0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4.0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59.45813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0.990325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71.84008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34.7595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2249.533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1689.147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2191.863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2171.729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94" name="Google Shape;894;p40"/>
          <p:cNvGraphicFramePr/>
          <p:nvPr/>
        </p:nvGraphicFramePr>
        <p:xfrm>
          <a:off x="4631375" y="13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128000"/>
                <a:gridCol w="1005700"/>
                <a:gridCol w="976550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 </a:t>
                      </a:r>
                      <a:r>
                        <a:rPr lang="zh-CN">
                          <a:solidFill>
                            <a:schemeClr val="dk1"/>
                          </a:solidFill>
                        </a:rPr>
                        <a:t>stress_error </a:t>
                      </a:r>
                      <a:r>
                        <a:rPr lang="zh-CN"/>
                        <a:t>f_1 - f_2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0.0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4.0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1.024469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2.941632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24.54439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40.92875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1855.279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1372.425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2071.51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2156.033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95" name="Google Shape;895;p40"/>
          <p:cNvGraphicFramePr/>
          <p:nvPr/>
        </p:nvGraphicFramePr>
        <p:xfrm>
          <a:off x="257625" y="32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084775"/>
                <a:gridCol w="985250"/>
                <a:gridCol w="956700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stress_error</a:t>
                      </a:r>
                      <a:r>
                        <a:rPr lang="zh-CN"/>
                        <a:t> f_2 - f_3 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0.0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4.0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6.712602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10.80688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3.739169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5.448076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609.0353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1035.272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1666.007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1577.114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table: 10_cluster_contract</a:t>
            </a:r>
            <a:endParaRPr/>
          </a:p>
        </p:txBody>
      </p:sp>
      <p:graphicFrame>
        <p:nvGraphicFramePr>
          <p:cNvPr id="901" name="Google Shape;901;p41"/>
          <p:cNvGraphicFramePr/>
          <p:nvPr/>
        </p:nvGraphicFramePr>
        <p:xfrm>
          <a:off x="443725" y="109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107950"/>
                <a:gridCol w="909600"/>
                <a:gridCol w="938475"/>
                <a:gridCol w="938475"/>
                <a:gridCol w="967350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KL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f_1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f_3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f_6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f_9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2.512154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1.994613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1.305302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0.939147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2.512154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2.001562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1.268464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0.960481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2.512154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1.969227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1.188434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0.797986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2.512154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1.965363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1.187079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0.799026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02" name="Google Shape;902;p41"/>
          <p:cNvGraphicFramePr/>
          <p:nvPr/>
        </p:nvGraphicFramePr>
        <p:xfrm>
          <a:off x="378975" y="312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254575"/>
                <a:gridCol w="741225"/>
                <a:gridCol w="1050100"/>
                <a:gridCol w="895650"/>
                <a:gridCol w="1034650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KNN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g_1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g_3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g_6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g_9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0.2135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0.2495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0.2415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0.221167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0.2135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0.212833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0.137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0.087833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0.2135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0.301333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0.156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0.0945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0.2135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0.302333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0.161167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0.094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Paper Structure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Related Work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comparable projections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Measuring the Similarity between Graphs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t-Distributed Stochastic Neighbor Embedding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Joint t-SNE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Computing Graphlet Frequency Distribution (remove layers) + </a:t>
            </a:r>
            <a:r>
              <a:rPr lang="zh-CN"/>
              <a:t>Accelerating Joint t-SNE using a Random Walk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Computing Point and Edge Similarities (but no point constraint)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Generating Joint Projection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table: </a:t>
            </a:r>
            <a:r>
              <a:rPr lang="zh-CN"/>
              <a:t>10_cluster_contract</a:t>
            </a:r>
            <a:endParaRPr/>
          </a:p>
        </p:txBody>
      </p:sp>
      <p:graphicFrame>
        <p:nvGraphicFramePr>
          <p:cNvPr id="908" name="Google Shape;908;p42"/>
          <p:cNvGraphicFramePr/>
          <p:nvPr/>
        </p:nvGraphicFramePr>
        <p:xfrm>
          <a:off x="-37775" y="113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1608175"/>
                <a:gridCol w="749025"/>
                <a:gridCol w="749025"/>
                <a:gridCol w="738000"/>
                <a:gridCol w="749025"/>
                <a:gridCol w="715975"/>
                <a:gridCol w="738000"/>
                <a:gridCol w="738000"/>
                <a:gridCol w="749025"/>
                <a:gridCol w="738000"/>
                <a:gridCol w="738000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stress_error </a:t>
                      </a:r>
                      <a:r>
                        <a:rPr lang="zh-CN" sz="1200"/>
                        <a:t>f_1 - f_3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0.0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1.0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2.0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3.0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4.0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5.0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6.0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7.0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8.0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9.0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joint tsne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6.553021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6.933404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5.780265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7.586796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8.73727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4.745664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13.58259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6.574206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8.02555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4.367608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dynamic tsne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104.9601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145.3738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216.5642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116.0665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154.2408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74.71973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104.6239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282.0235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156.1755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60.9333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equal initialization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8908.518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12243.68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9268.733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8717.148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7968.671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7031.944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3366.967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8088.389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9199.758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6230.191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900"/>
                        <a:t>random initialization</a:t>
                      </a:r>
                      <a:endParaRPr b="1" sz="9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9356.076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8225.192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10204.24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8895.992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10695.9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6574.76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7898.109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8168.679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5600.467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7636.471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09" name="Google Shape;909;p42"/>
          <p:cNvGraphicFramePr/>
          <p:nvPr/>
        </p:nvGraphicFramePr>
        <p:xfrm>
          <a:off x="39100" y="335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1604275"/>
                <a:gridCol w="736200"/>
                <a:gridCol w="736200"/>
                <a:gridCol w="714225"/>
                <a:gridCol w="736200"/>
                <a:gridCol w="736200"/>
                <a:gridCol w="747200"/>
                <a:gridCol w="736200"/>
                <a:gridCol w="747200"/>
                <a:gridCol w="725225"/>
                <a:gridCol w="714225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stress_error </a:t>
                      </a:r>
                      <a:r>
                        <a:rPr lang="zh-CN" sz="1100"/>
                        <a:t>f_3 - f_6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0.0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1.0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2.0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3.0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4.0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5.0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6.0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7.0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8.0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9.0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joint tsne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149.2071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83.34674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213.6025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68.22613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110.7622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156.8091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113.2026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84.80479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92.7984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178.9841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dynamic tsne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377.3232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631.1084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653.4711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455.9873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436.9867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288.5429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405.7944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448.8304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407.8007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425.4813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equal initialization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8418.654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11270.48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8862.761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17997.41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7979.745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9794.777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8114.845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10576.47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11524.66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16298.55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800"/>
                        <a:t>random initialization</a:t>
                      </a:r>
                      <a:endParaRPr b="1" sz="8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8249.52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7501.148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16751.15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14775.11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9995.134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15253.66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13038.54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13788.25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7743.676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15501.99</a:t>
                      </a:r>
                      <a:endParaRPr sz="11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table: 10_cluster_contract</a:t>
            </a:r>
            <a:endParaRPr/>
          </a:p>
        </p:txBody>
      </p:sp>
      <p:graphicFrame>
        <p:nvGraphicFramePr>
          <p:cNvPr id="915" name="Google Shape;915;p43"/>
          <p:cNvGraphicFramePr/>
          <p:nvPr/>
        </p:nvGraphicFramePr>
        <p:xfrm>
          <a:off x="370875" y="164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1473875"/>
                <a:gridCol w="696550"/>
                <a:gridCol w="676375"/>
                <a:gridCol w="646075"/>
                <a:gridCol w="656175"/>
                <a:gridCol w="676375"/>
                <a:gridCol w="676375"/>
                <a:gridCol w="656175"/>
                <a:gridCol w="615800"/>
                <a:gridCol w="656175"/>
                <a:gridCol w="666275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stress_error </a:t>
                      </a:r>
                      <a:r>
                        <a:rPr lang="zh-CN" sz="1000"/>
                        <a:t>f_6 - f_9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0.0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1.0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2.0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3.0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4.0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5.0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6.0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7.0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8.0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9.0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joint tsne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34.89934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53.22679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77.22471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43.09919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52.64109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28.29763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54.2347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31.51137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58.06831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73.19746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dynamic tsne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129.6897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180.7526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178.0576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138.1514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147.9767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140.4665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154.3817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158.1272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136.5597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185.1326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equal initialization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1721.807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1017.453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1173.447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1609.944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1610.65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1626.423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571.1279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439.04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1041.624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1986.308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700"/>
                        <a:t>random initialization</a:t>
                      </a:r>
                      <a:endParaRPr b="1" sz="7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963.5075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1718.502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1758.039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1081.164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953.6587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1184.603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1926.529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1780.139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1426.323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2327.756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table: vgg 10 cluster</a:t>
            </a:r>
            <a:endParaRPr/>
          </a:p>
        </p:txBody>
      </p:sp>
      <p:graphicFrame>
        <p:nvGraphicFramePr>
          <p:cNvPr id="921" name="Google Shape;921;p44"/>
          <p:cNvGraphicFramePr/>
          <p:nvPr/>
        </p:nvGraphicFramePr>
        <p:xfrm>
          <a:off x="805325" y="116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024800"/>
                <a:gridCol w="901450"/>
                <a:gridCol w="887575"/>
                <a:gridCol w="901450"/>
                <a:gridCol w="943050"/>
                <a:gridCol w="943050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KNN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g_16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g_17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g_18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g_20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g_21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0.071054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0.137816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0.161183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0.312351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0.358608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0.071054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0.1402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0.174535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0.253219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0.268479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0.071054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0.127802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0.192656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0.340963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0.382451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0.071054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0.128278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0.19361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0.334287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0.37959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2" name="Google Shape;922;p44"/>
          <p:cNvGraphicFramePr/>
          <p:nvPr/>
        </p:nvGraphicFramePr>
        <p:xfrm>
          <a:off x="805325" y="30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{1A0388FB-7608-4A7F-B5CF-984BC236B5D3}</a:tableStyleId>
              </a:tblPr>
              <a:tblGrid>
                <a:gridCol w="2096775"/>
                <a:gridCol w="933500"/>
                <a:gridCol w="933500"/>
                <a:gridCol w="933500"/>
                <a:gridCol w="962225"/>
                <a:gridCol w="976575"/>
              </a:tblGrid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KL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f_16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f_17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f_18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f_20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f_21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joint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1.856527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1.596092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1.436485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0.690799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0.465645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dynamic tsne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1.856527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1.595529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1.476527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0.852816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0.72531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equal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1.856527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1.52205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1.373188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0.678699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0.436025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/>
                        <a:t>random initialization</a:t>
                      </a:r>
                      <a:endParaRPr b="1" sz="1100"/>
                    </a:p>
                  </a:txBody>
                  <a:tcPr marT="9525" marB="91425" marR="9525" marL="95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1.856527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1.52272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1.364518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0.687854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0.437378</a:t>
                      </a:r>
                      <a:endParaRPr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Enumeraion vs. random walk</a:t>
            </a:r>
            <a:endParaRPr/>
          </a:p>
        </p:txBody>
      </p:sp>
      <p:sp>
        <p:nvSpPr>
          <p:cNvPr id="928" name="Google Shape;928;p45"/>
          <p:cNvSpPr txBox="1"/>
          <p:nvPr/>
        </p:nvSpPr>
        <p:spPr>
          <a:xfrm>
            <a:off x="453150" y="1173350"/>
            <a:ext cx="8043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For dataset 5_cluster_trans_split_overlap_contract_0.1, Avg enumeration is 15.8418 s, Avg random walk is 53.644 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For dataset t10k-mnist-replace_0_1, Avg enumeration is 3.1295 s, Avg random walk is 32.7925 s"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For dataset 10_cluster_contract, Avg enumeration is 259.272 s, Avg random walk is 378.701 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Technique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Technique</a:t>
            </a:r>
            <a:endParaRPr/>
          </a:p>
        </p:txBody>
      </p:sp>
      <p:pic>
        <p:nvPicPr>
          <p:cNvPr id="939" name="Google Shape;939;p47"/>
          <p:cNvPicPr preferRelativeResize="0"/>
          <p:nvPr/>
        </p:nvPicPr>
        <p:blipFill rotWithShape="1">
          <a:blip r:embed="rId3">
            <a:alphaModFix/>
          </a:blip>
          <a:srcRect b="21544" l="0" r="0" t="0"/>
          <a:stretch/>
        </p:blipFill>
        <p:spPr>
          <a:xfrm>
            <a:off x="2255450" y="3354174"/>
            <a:ext cx="6341026" cy="17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47"/>
          <p:cNvSpPr txBox="1"/>
          <p:nvPr/>
        </p:nvSpPr>
        <p:spPr>
          <a:xfrm>
            <a:off x="742950" y="3718200"/>
            <a:ext cx="1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Loss function:</a:t>
            </a:r>
            <a:endParaRPr/>
          </a:p>
        </p:txBody>
      </p:sp>
      <p:pic>
        <p:nvPicPr>
          <p:cNvPr id="941" name="Google Shape;9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913" y="321600"/>
            <a:ext cx="5419725" cy="31623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514350"/>
            <a:ext cx="6229351" cy="42178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49"/>
          <p:cNvPicPr preferRelativeResize="0"/>
          <p:nvPr/>
        </p:nvPicPr>
        <p:blipFill rotWithShape="1">
          <a:blip r:embed="rId3">
            <a:alphaModFix/>
          </a:blip>
          <a:srcRect b="0" l="0" r="0" t="4342"/>
          <a:stretch/>
        </p:blipFill>
        <p:spPr>
          <a:xfrm>
            <a:off x="609602" y="1082576"/>
            <a:ext cx="7414149" cy="34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graphlets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0"/>
          <p:cNvSpPr txBox="1"/>
          <p:nvPr/>
        </p:nvSpPr>
        <p:spPr>
          <a:xfrm>
            <a:off x="409575" y="2743075"/>
            <a:ext cx="479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Guise_on_disconnected_graph</a:t>
            </a:r>
            <a:r>
              <a:rPr lang="zh-CN"/>
              <a:t>(G):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graphlets = []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ccs = </a:t>
            </a:r>
            <a:r>
              <a:rPr b="1" lang="zh-CN"/>
              <a:t>get_</a:t>
            </a:r>
            <a:r>
              <a:rPr b="1" lang="zh-CN">
                <a:solidFill>
                  <a:schemeClr val="dk1"/>
                </a:solidFill>
              </a:rPr>
              <a:t>connected_components(</a:t>
            </a:r>
            <a:r>
              <a:rPr lang="zh-CN">
                <a:solidFill>
                  <a:schemeClr val="dk1"/>
                </a:solidFill>
              </a:rPr>
              <a:t>G</a:t>
            </a:r>
            <a:r>
              <a:rPr b="1" lang="zh-CN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zh-CN">
                <a:solidFill>
                  <a:schemeClr val="dk1"/>
                </a:solidFill>
              </a:rPr>
              <a:t>for </a:t>
            </a:r>
            <a:r>
              <a:rPr lang="zh-CN">
                <a:solidFill>
                  <a:schemeClr val="dk1"/>
                </a:solidFill>
              </a:rPr>
              <a:t>cc </a:t>
            </a:r>
            <a:r>
              <a:rPr b="1" lang="zh-CN">
                <a:solidFill>
                  <a:schemeClr val="dk1"/>
                </a:solidFill>
              </a:rPr>
              <a:t>in</a:t>
            </a:r>
            <a:r>
              <a:rPr lang="zh-CN">
                <a:solidFill>
                  <a:schemeClr val="dk1"/>
                </a:solidFill>
              </a:rPr>
              <a:t> ccs</a:t>
            </a:r>
            <a:r>
              <a:rPr b="1" lang="zh-CN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CN">
                <a:solidFill>
                  <a:schemeClr val="dk1"/>
                </a:solidFill>
              </a:rPr>
              <a:t>SCount = cc.size() * 1000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CN">
                <a:solidFill>
                  <a:schemeClr val="dk1"/>
                </a:solidFill>
              </a:rPr>
              <a:t>graphlets.append(</a:t>
            </a:r>
            <a:r>
              <a:rPr b="1" lang="zh-CN">
                <a:solidFill>
                  <a:schemeClr val="dk1"/>
                </a:solidFill>
              </a:rPr>
              <a:t>GUISE</a:t>
            </a:r>
            <a:r>
              <a:rPr lang="zh-CN">
                <a:solidFill>
                  <a:schemeClr val="dk1"/>
                </a:solidFill>
              </a:rPr>
              <a:t>(cc, SCount))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zh-CN">
                <a:solidFill>
                  <a:schemeClr val="dk1"/>
                </a:solidFill>
              </a:rPr>
              <a:t>return </a:t>
            </a:r>
            <a:r>
              <a:rPr lang="zh-CN">
                <a:solidFill>
                  <a:schemeClr val="dk1"/>
                </a:solidFill>
              </a:rPr>
              <a:t>graphlets</a:t>
            </a:r>
            <a:endParaRPr/>
          </a:p>
        </p:txBody>
      </p:sp>
      <p:pic>
        <p:nvPicPr>
          <p:cNvPr id="958" name="Google Shape;958;p50"/>
          <p:cNvPicPr preferRelativeResize="0"/>
          <p:nvPr/>
        </p:nvPicPr>
        <p:blipFill rotWithShape="1">
          <a:blip r:embed="rId3">
            <a:alphaModFix/>
          </a:blip>
          <a:srcRect b="0" l="0" r="0" t="3586"/>
          <a:stretch/>
        </p:blipFill>
        <p:spPr>
          <a:xfrm>
            <a:off x="5101450" y="638175"/>
            <a:ext cx="3730849" cy="36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walk</a:t>
            </a:r>
            <a:endParaRPr/>
          </a:p>
        </p:txBody>
      </p:sp>
      <p:sp>
        <p:nvSpPr>
          <p:cNvPr id="960" name="Google Shape;960;p50"/>
          <p:cNvSpPr txBox="1"/>
          <p:nvPr>
            <p:ph idx="1" type="body"/>
          </p:nvPr>
        </p:nvSpPr>
        <p:spPr>
          <a:xfrm>
            <a:off x="311700" y="1152475"/>
            <a:ext cx="4260300" cy="15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/>
              <a:t>We use random walk to count all graphlets in the graph to achieve a high speed.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400"/>
              <a:t>But guise only accepts a connected graph. Since our knn graph might not be connected, the codes are as follow:</a:t>
            </a:r>
            <a:endParaRPr sz="1400"/>
          </a:p>
        </p:txBody>
      </p:sp>
      <p:sp>
        <p:nvSpPr>
          <p:cNvPr id="961" name="Google Shape;961;p50"/>
          <p:cNvSpPr txBox="1"/>
          <p:nvPr/>
        </p:nvSpPr>
        <p:spPr>
          <a:xfrm>
            <a:off x="4226475" y="4406475"/>
            <a:ext cx="521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Modified from</a:t>
            </a:r>
            <a:r>
              <a:rPr i="1" lang="zh-CN"/>
              <a:t>: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/>
              <a:t>M. A. Bhuiyan, M. Rahman, M. Rahman, and M. Al Hasan. Guise: Uniform sampling of graphlets for large graph analysis.</a:t>
            </a:r>
            <a:endParaRPr i="1"/>
          </a:p>
        </p:txBody>
      </p:sp>
      <p:grpSp>
        <p:nvGrpSpPr>
          <p:cNvPr id="962" name="Google Shape;962;p50"/>
          <p:cNvGrpSpPr/>
          <p:nvPr/>
        </p:nvGrpSpPr>
        <p:grpSpPr>
          <a:xfrm>
            <a:off x="5443550" y="2796825"/>
            <a:ext cx="2633700" cy="369300"/>
            <a:chOff x="5443550" y="2796825"/>
            <a:chExt cx="2633700" cy="369300"/>
          </a:xfrm>
        </p:grpSpPr>
        <p:sp>
          <p:nvSpPr>
            <p:cNvPr id="963" name="Google Shape;963;p50"/>
            <p:cNvSpPr/>
            <p:nvPr/>
          </p:nvSpPr>
          <p:spPr>
            <a:xfrm>
              <a:off x="5443550" y="2914650"/>
              <a:ext cx="2633700" cy="19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0"/>
            <p:cNvSpPr txBox="1"/>
            <p:nvPr/>
          </p:nvSpPr>
          <p:spPr>
            <a:xfrm>
              <a:off x="5521800" y="2796825"/>
              <a:ext cx="177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zh-CN" sz="1200">
                  <a:solidFill>
                    <a:srgbClr val="434343"/>
                  </a:solidFill>
                </a:rPr>
                <a:t>graphlets.append(gx)</a:t>
              </a:r>
              <a:endParaRPr i="1" sz="1200">
                <a:solidFill>
                  <a:srgbClr val="434343"/>
                </a:solidFill>
              </a:endParaRPr>
            </a:p>
          </p:txBody>
        </p:sp>
      </p:grpSp>
      <p:sp>
        <p:nvSpPr>
          <p:cNvPr id="965" name="Google Shape;965;p50"/>
          <p:cNvSpPr txBox="1"/>
          <p:nvPr/>
        </p:nvSpPr>
        <p:spPr>
          <a:xfrm>
            <a:off x="6179400" y="3166125"/>
            <a:ext cx="11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200">
                <a:solidFill>
                  <a:srgbClr val="434343"/>
                </a:solidFill>
              </a:rPr>
              <a:t>graphlets</a:t>
            </a:r>
            <a:endParaRPr i="1" sz="1200">
              <a:solidFill>
                <a:srgbClr val="434343"/>
              </a:solidFill>
            </a:endParaRPr>
          </a:p>
        </p:txBody>
      </p:sp>
      <p:sp>
        <p:nvSpPr>
          <p:cNvPr id="966" name="Google Shape;966;p50"/>
          <p:cNvSpPr txBox="1"/>
          <p:nvPr/>
        </p:nvSpPr>
        <p:spPr>
          <a:xfrm>
            <a:off x="5101450" y="336375"/>
            <a:ext cx="162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200">
                <a:solidFill>
                  <a:srgbClr val="434343"/>
                </a:solidFill>
              </a:rPr>
              <a:t>0, graphlets = []</a:t>
            </a:r>
            <a:endParaRPr/>
          </a:p>
        </p:txBody>
      </p:sp>
      <p:pic>
        <p:nvPicPr>
          <p:cNvPr id="967" name="Google Shape;967;p50"/>
          <p:cNvPicPr preferRelativeResize="0"/>
          <p:nvPr/>
        </p:nvPicPr>
        <p:blipFill rotWithShape="1">
          <a:blip r:embed="rId3">
            <a:alphaModFix/>
          </a:blip>
          <a:srcRect b="96344" l="0" r="0" t="0"/>
          <a:stretch/>
        </p:blipFill>
        <p:spPr>
          <a:xfrm>
            <a:off x="5101450" y="251875"/>
            <a:ext cx="3730849" cy="138648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50"/>
          <p:cNvSpPr/>
          <p:nvPr/>
        </p:nvSpPr>
        <p:spPr>
          <a:xfrm>
            <a:off x="5038725" y="180975"/>
            <a:ext cx="3876600" cy="331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0"/>
          <p:cNvSpPr/>
          <p:nvPr/>
        </p:nvSpPr>
        <p:spPr>
          <a:xfrm>
            <a:off x="5028575" y="3535425"/>
            <a:ext cx="3876600" cy="83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0"/>
          <p:cNvSpPr/>
          <p:nvPr/>
        </p:nvSpPr>
        <p:spPr>
          <a:xfrm>
            <a:off x="409575" y="2796825"/>
            <a:ext cx="4162500" cy="159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0"/>
          <p:cNvSpPr txBox="1"/>
          <p:nvPr/>
        </p:nvSpPr>
        <p:spPr>
          <a:xfrm>
            <a:off x="409575" y="4622025"/>
            <a:ext cx="36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SCount is a hyper parameter for GUISE.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47625"/>
            <a:ext cx="6467775" cy="246697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7" name="Google Shape;97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63" y="2658000"/>
            <a:ext cx="7029450" cy="20669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8" name="Google Shape;978;p51"/>
          <p:cNvSpPr txBox="1"/>
          <p:nvPr/>
        </p:nvSpPr>
        <p:spPr>
          <a:xfrm>
            <a:off x="1158175" y="47280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FF0000"/>
                </a:solidFill>
              </a:rPr>
              <a:t>W</a:t>
            </a:r>
            <a:r>
              <a:rPr lang="zh-CN" sz="1500">
                <a:solidFill>
                  <a:srgbClr val="FF0000"/>
                </a:solidFill>
              </a:rPr>
              <a:t>e use cosine similarity here.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6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Evaluation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 </a:t>
            </a:r>
            <a:r>
              <a:rPr lang="zh-CN">
                <a:solidFill>
                  <a:srgbClr val="666666"/>
                </a:solidFill>
              </a:rPr>
              <a:t>5_cluster_trans_split_overlap_contract</a:t>
            </a:r>
            <a:endParaRPr>
              <a:solidFill>
                <a:srgbClr val="666666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(trans + contract) -&gt; (overlap + contract) -&gt; </a:t>
            </a:r>
            <a:r>
              <a:rPr b="1" lang="zh-CN">
                <a:solidFill>
                  <a:srgbClr val="666666"/>
                </a:solidFill>
              </a:rPr>
              <a:t>(split by random selection)</a:t>
            </a:r>
            <a:r>
              <a:rPr b="1" lang="zh-CN"/>
              <a:t> </a:t>
            </a:r>
            <a:r>
              <a:rPr lang="zh-CN"/>
              <a:t>= four time frames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 sz="1800"/>
              <a:t>IF: JT &amp; DT, different gamma (3 values)?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the smoothing effect becomes worse as we increase gamma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romanLcPeriod"/>
            </a:pPr>
            <a:r>
              <a:rPr b="1" lang="zh-CN" sz="1800">
                <a:solidFill>
                  <a:srgbClr val="FF0000"/>
                </a:solidFill>
              </a:rPr>
              <a:t>“gamma curve”: not good </a:t>
            </a:r>
            <a:endParaRPr b="1" sz="1800">
              <a:solidFill>
                <a:srgbClr val="FF0000"/>
              </a:solidFill>
            </a:endParaRPr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fix gamma to .1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 sz="1800"/>
              <a:t>IF: 4 Tsne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stress error, kl divergence, knn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// </a:t>
            </a:r>
            <a:r>
              <a:rPr lang="zh-CN" sz="1800"/>
              <a:t>Dataset: * 6_cluster_dist_trans_overlap </a:t>
            </a:r>
            <a:endParaRPr sz="1800">
              <a:solidFill>
                <a:srgbClr val="FF0000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*10_cluster_contract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 vgg 10 class (qualitative)</a:t>
            </a:r>
            <a:r>
              <a:rPr lang="zh-CN"/>
              <a:t> + </a:t>
            </a:r>
            <a:r>
              <a:rPr lang="zh-CN">
                <a:solidFill>
                  <a:srgbClr val="FF0000"/>
                </a:solidFill>
              </a:rPr>
              <a:t>//</a:t>
            </a:r>
            <a:r>
              <a:rPr lang="zh-CN"/>
              <a:t> </a:t>
            </a:r>
            <a:r>
              <a:rPr b="1" lang="zh-CN">
                <a:solidFill>
                  <a:srgbClr val="FF0000"/>
                </a:solidFill>
              </a:rPr>
              <a:t>(edge + any other DR) on vgg 10: not done yet</a:t>
            </a:r>
            <a:endParaRPr b="1">
              <a:solidFill>
                <a:srgbClr val="FF0000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AutoNum type="arabicPeriod"/>
            </a:pPr>
            <a:r>
              <a:rPr b="1" lang="zh-CN">
                <a:solidFill>
                  <a:srgbClr val="666666"/>
                </a:solidFill>
              </a:rPr>
              <a:t>Dataset: * synthetic MNIST dataset + quantitative 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2"/>
          <p:cNvSpPr txBox="1"/>
          <p:nvPr>
            <p:ph idx="4294967295" type="body"/>
          </p:nvPr>
        </p:nvSpPr>
        <p:spPr>
          <a:xfrm>
            <a:off x="1656075" y="1133475"/>
            <a:ext cx="5220900" cy="2781300"/>
          </a:xfrm>
          <a:prstGeom prst="rect">
            <a:avLst/>
          </a:prstGeom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CN" sz="2400"/>
              <a:t>node_feature</a:t>
            </a:r>
            <a:r>
              <a:rPr lang="zh-CN" sz="2400"/>
              <a:t>(Gs, v): </a:t>
            </a:r>
            <a:endParaRPr sz="17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gfd =[0] * 29;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zh-CN" sz="2000"/>
              <a:t>for</a:t>
            </a:r>
            <a:r>
              <a:rPr lang="zh-CN" sz="2000"/>
              <a:t> g in </a:t>
            </a:r>
            <a:r>
              <a:rPr b="1" lang="zh-CN" sz="2000"/>
              <a:t>graphlets_of_node</a:t>
            </a:r>
            <a:r>
              <a:rPr lang="zh-CN" sz="2000"/>
              <a:t>(Gs, v</a:t>
            </a:r>
            <a:r>
              <a:rPr lang="zh-CN" sz="2000"/>
              <a:t>):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zh-CN" sz="2000"/>
              <a:t>type  =</a:t>
            </a:r>
            <a:r>
              <a:rPr lang="zh-CN" sz="2000"/>
              <a:t> </a:t>
            </a:r>
            <a:r>
              <a:rPr b="1" lang="zh-CN" sz="2000"/>
              <a:t>get_graphlet_type</a:t>
            </a:r>
            <a:r>
              <a:rPr lang="zh-CN" sz="2000"/>
              <a:t>(g);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zh-CN" sz="2000"/>
              <a:t>gfd[type] += 1;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zh-CN" sz="2000"/>
              <a:t>normalize</a:t>
            </a:r>
            <a:r>
              <a:rPr lang="zh-CN" sz="2000"/>
              <a:t>(gfd)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zh-CN" sz="2000"/>
              <a:t>return</a:t>
            </a:r>
            <a:r>
              <a:rPr lang="zh-CN" sz="2000"/>
              <a:t> gfd;</a:t>
            </a:r>
            <a:endParaRPr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Time complexity</a:t>
            </a:r>
            <a:endParaRPr/>
          </a:p>
        </p:txBody>
      </p:sp>
      <p:sp>
        <p:nvSpPr>
          <p:cNvPr id="989" name="Google Shape;98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= O(build knn graph) + O(random walk) + O(computing similarity) + O(tsne)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=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O(D*N*logN)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>
                <a:solidFill>
                  <a:srgbClr val="FF0000"/>
                </a:solidFill>
              </a:rPr>
              <a:t>+ (O(9p) ∗ |3-Graphlets| + O(24p) ∗ |4-Graphlets| + O(30p) ∗ |5-Graphlets|))</a:t>
            </a:r>
            <a:r>
              <a:rPr lang="zh-CN"/>
              <a:t>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+ O(|E|*D)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+ O(N*logN</a:t>
            </a:r>
            <a:r>
              <a:rPr lang="zh-CN"/>
              <a:t>*Iter</a:t>
            </a:r>
            <a:r>
              <a:rPr lang="zh-C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-&gt; O(|Graphlets|) + </a:t>
            </a:r>
            <a:r>
              <a:rPr lang="zh-CN"/>
              <a:t> O(N*logN)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where D is the n</a:t>
            </a:r>
            <a:r>
              <a:rPr lang="zh-CN"/>
              <a:t>umber of dimensionalities.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trike="sngStrike"/>
              <a:t>Random walk can be further accelerated by GPU implementation.</a:t>
            </a:r>
            <a:endParaRPr strike="sngStrik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5_cluster_trans_split_overlap_contract</a:t>
            </a:r>
            <a:endParaRPr/>
          </a:p>
        </p:txBody>
      </p:sp>
      <p:sp>
        <p:nvSpPr>
          <p:cNvPr id="995" name="Google Shape;995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split the cluster using k-means</a:t>
            </a:r>
            <a:endParaRPr/>
          </a:p>
        </p:txBody>
      </p:sp>
      <p:sp>
        <p:nvSpPr>
          <p:cNvPr id="996" name="Google Shape;996;p54"/>
          <p:cNvSpPr/>
          <p:nvPr/>
        </p:nvSpPr>
        <p:spPr>
          <a:xfrm>
            <a:off x="420775" y="242775"/>
            <a:ext cx="7491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7" name="Google Shape;9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75" y="3087338"/>
            <a:ext cx="800600" cy="1368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8" name="Google Shape;998;p54"/>
          <p:cNvGrpSpPr/>
          <p:nvPr/>
        </p:nvGrpSpPr>
        <p:grpSpPr>
          <a:xfrm>
            <a:off x="1300974" y="3099425"/>
            <a:ext cx="1217401" cy="1028225"/>
            <a:chOff x="1300974" y="3099425"/>
            <a:chExt cx="1217401" cy="1028225"/>
          </a:xfrm>
        </p:grpSpPr>
        <p:sp>
          <p:nvSpPr>
            <p:cNvPr id="999" name="Google Shape;999;p54"/>
            <p:cNvSpPr txBox="1"/>
            <p:nvPr/>
          </p:nvSpPr>
          <p:spPr>
            <a:xfrm>
              <a:off x="1316875" y="3099425"/>
              <a:ext cx="1201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/>
                <a:t>step 0. translation</a:t>
              </a:r>
              <a:endParaRPr sz="1000"/>
            </a:p>
          </p:txBody>
        </p:sp>
        <p:grpSp>
          <p:nvGrpSpPr>
            <p:cNvPr id="1000" name="Google Shape;1000;p54"/>
            <p:cNvGrpSpPr/>
            <p:nvPr/>
          </p:nvGrpSpPr>
          <p:grpSpPr>
            <a:xfrm>
              <a:off x="1300974" y="3759850"/>
              <a:ext cx="1207500" cy="367800"/>
              <a:chOff x="1300974" y="3759850"/>
              <a:chExt cx="1207500" cy="367800"/>
            </a:xfrm>
          </p:grpSpPr>
          <p:sp>
            <p:nvSpPr>
              <p:cNvPr id="1001" name="Google Shape;1001;p54"/>
              <p:cNvSpPr txBox="1"/>
              <p:nvPr/>
            </p:nvSpPr>
            <p:spPr>
              <a:xfrm>
                <a:off x="1485774" y="3784600"/>
                <a:ext cx="1022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/>
                  <a:t>step 2. overlap</a:t>
                </a:r>
                <a:endParaRPr sz="1000"/>
              </a:p>
            </p:txBody>
          </p:sp>
          <p:cxnSp>
            <p:nvCxnSpPr>
              <p:cNvPr id="1002" name="Google Shape;1002;p54"/>
              <p:cNvCxnSpPr>
                <a:endCxn id="1001" idx="1"/>
              </p:cNvCxnSpPr>
              <p:nvPr/>
            </p:nvCxnSpPr>
            <p:spPr>
              <a:xfrm>
                <a:off x="1300974" y="3759850"/>
                <a:ext cx="184800" cy="194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3" name="Google Shape;1003;p54"/>
              <p:cNvCxnSpPr>
                <a:endCxn id="1001" idx="1"/>
              </p:cNvCxnSpPr>
              <p:nvPr/>
            </p:nvCxnSpPr>
            <p:spPr>
              <a:xfrm flipH="1" rot="10800000">
                <a:off x="1316874" y="3953950"/>
                <a:ext cx="168900" cy="17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004" name="Google Shape;1004;p54"/>
            <p:cNvSpPr txBox="1"/>
            <p:nvPr/>
          </p:nvSpPr>
          <p:spPr>
            <a:xfrm>
              <a:off x="1333374" y="3327400"/>
              <a:ext cx="1022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/>
                <a:t>step 1. split </a:t>
              </a:r>
              <a:endParaRPr sz="100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5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010" name="Google Shape;1010;p55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011" name="Google Shape;1011;p55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012" name="Google Shape;1012;p55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013" name="Google Shape;1013;p55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014" name="Google Shape;1014;p55"/>
          <p:cNvSpPr txBox="1"/>
          <p:nvPr/>
        </p:nvSpPr>
        <p:spPr>
          <a:xfrm>
            <a:off x="20042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015" name="Google Shape;1015;p55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016" name="Google Shape;1016;p55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1017" name="Google Shape;1017;p55"/>
          <p:cNvSpPr txBox="1"/>
          <p:nvPr/>
        </p:nvSpPr>
        <p:spPr>
          <a:xfrm>
            <a:off x="98750" y="242775"/>
            <a:ext cx="17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0.01</a:t>
            </a:r>
            <a:endParaRPr sz="2100"/>
          </a:p>
        </p:txBody>
      </p:sp>
      <p:pic>
        <p:nvPicPr>
          <p:cNvPr id="1018" name="Google Shape;10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75" y="2369651"/>
            <a:ext cx="1771302" cy="132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422" y="2350867"/>
            <a:ext cx="1821419" cy="136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540" y="2350850"/>
            <a:ext cx="1821411" cy="136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5921" y="2385811"/>
            <a:ext cx="1728203" cy="129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0749" y="3592525"/>
            <a:ext cx="1728200" cy="129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9925" y="3555263"/>
            <a:ext cx="1728200" cy="129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7550" y="3624606"/>
            <a:ext cx="1588501" cy="119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2775" y="3069100"/>
            <a:ext cx="1588500" cy="99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59825" y="4375950"/>
            <a:ext cx="928400" cy="10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975" y="2844575"/>
            <a:ext cx="2900650" cy="17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 =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6"/>
          <p:cNvSpPr/>
          <p:nvPr/>
        </p:nvSpPr>
        <p:spPr>
          <a:xfrm>
            <a:off x="2705175" y="3582750"/>
            <a:ext cx="615000" cy="72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34" name="Google Shape;10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175" y="935425"/>
            <a:ext cx="2828256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469" y="935425"/>
            <a:ext cx="2828256" cy="17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57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041" name="Google Shape;1041;p57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042" name="Google Shape;1042;p57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043" name="Google Shape;1043;p57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044" name="Google Shape;1044;p57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20042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046" name="Google Shape;1046;p57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047" name="Google Shape;1047;p57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1048" name="Google Shape;1048;p57"/>
          <p:cNvSpPr txBox="1"/>
          <p:nvPr/>
        </p:nvSpPr>
        <p:spPr>
          <a:xfrm>
            <a:off x="98750" y="242775"/>
            <a:ext cx="17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0.05</a:t>
            </a:r>
            <a:endParaRPr sz="2100"/>
          </a:p>
        </p:txBody>
      </p:sp>
      <p:pic>
        <p:nvPicPr>
          <p:cNvPr id="1049" name="Google Shape;10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4426"/>
            <a:ext cx="1813974" cy="136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13" y="2264425"/>
            <a:ext cx="1813974" cy="13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4000" y="2272137"/>
            <a:ext cx="1793400" cy="13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0113" y="2294725"/>
            <a:ext cx="1734600" cy="1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2400" y="3485175"/>
            <a:ext cx="1793400" cy="13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9737" y="3485201"/>
            <a:ext cx="1793400" cy="134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5925" y="3485175"/>
            <a:ext cx="1734600" cy="1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69100" y="3145300"/>
            <a:ext cx="1681225" cy="88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6513" y="4392625"/>
            <a:ext cx="1646400" cy="69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063" name="Google Shape;1063;p58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064" name="Google Shape;1064;p58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065" name="Google Shape;1065;p58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066" name="Google Shape;1066;p58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067" name="Google Shape;10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9" y="2002288"/>
            <a:ext cx="1723254" cy="1292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814" y="2391763"/>
            <a:ext cx="1723267" cy="129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507" y="2401213"/>
            <a:ext cx="1723267" cy="129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968" y="2416227"/>
            <a:ext cx="1658030" cy="124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6400" y="3631975"/>
            <a:ext cx="1723250" cy="129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1600" y="3644899"/>
            <a:ext cx="1723250" cy="129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30950" y="3644925"/>
            <a:ext cx="1622974" cy="12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49000" y="40325"/>
            <a:ext cx="1723226" cy="129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5250" y="108088"/>
            <a:ext cx="1658026" cy="124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98075" y="44125"/>
            <a:ext cx="1793426" cy="13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50100" y="1217700"/>
            <a:ext cx="1723226" cy="129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52000" y="1217674"/>
            <a:ext cx="1723250" cy="129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55975" y="1242150"/>
            <a:ext cx="1658026" cy="124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8"/>
          <p:cNvPicPr preferRelativeResize="0"/>
          <p:nvPr/>
        </p:nvPicPr>
        <p:blipFill rotWithShape="1">
          <a:blip r:embed="rId16">
            <a:alphaModFix/>
          </a:blip>
          <a:srcRect b="0" l="0" r="0" t="11197"/>
          <a:stretch/>
        </p:blipFill>
        <p:spPr>
          <a:xfrm>
            <a:off x="7373800" y="4393975"/>
            <a:ext cx="1524000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5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88100" y="3028488"/>
            <a:ext cx="12954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5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3425" y="5494687"/>
            <a:ext cx="1353901" cy="10258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58"/>
          <p:cNvSpPr txBox="1"/>
          <p:nvPr/>
        </p:nvSpPr>
        <p:spPr>
          <a:xfrm>
            <a:off x="7724725" y="58075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084" name="Google Shape;1084;p58"/>
          <p:cNvSpPr txBox="1"/>
          <p:nvPr/>
        </p:nvSpPr>
        <p:spPr>
          <a:xfrm>
            <a:off x="7836025" y="73933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085" name="Google Shape;1085;p5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033664" y="5494677"/>
            <a:ext cx="1353901" cy="102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4100" y="6730650"/>
            <a:ext cx="1412550" cy="107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004338" y="6730650"/>
            <a:ext cx="1412550" cy="107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58"/>
          <p:cNvSpPr txBox="1"/>
          <p:nvPr/>
        </p:nvSpPr>
        <p:spPr>
          <a:xfrm>
            <a:off x="166113" y="7860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089" name="Google Shape;1089;p58"/>
          <p:cNvSpPr txBox="1"/>
          <p:nvPr/>
        </p:nvSpPr>
        <p:spPr>
          <a:xfrm>
            <a:off x="2004242" y="7834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090" name="Google Shape;1090;p58"/>
          <p:cNvSpPr txBox="1"/>
          <p:nvPr/>
        </p:nvSpPr>
        <p:spPr>
          <a:xfrm>
            <a:off x="20042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091" name="Google Shape;1091;p58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092" name="Google Shape;1092;p58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1093" name="Google Shape;1093;p58"/>
          <p:cNvSpPr txBox="1"/>
          <p:nvPr/>
        </p:nvSpPr>
        <p:spPr>
          <a:xfrm>
            <a:off x="3899913" y="7860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094" name="Google Shape;1094;p58"/>
          <p:cNvSpPr txBox="1"/>
          <p:nvPr/>
        </p:nvSpPr>
        <p:spPr>
          <a:xfrm>
            <a:off x="5738042" y="7834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095" name="Google Shape;1095;p5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037988" y="5494684"/>
            <a:ext cx="1412550" cy="107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5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738050" y="5478487"/>
            <a:ext cx="1455320" cy="1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5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045063" y="6730638"/>
            <a:ext cx="1412550" cy="107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5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755966" y="6714436"/>
            <a:ext cx="1455325" cy="1102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8"/>
          <p:cNvSpPr txBox="1"/>
          <p:nvPr/>
        </p:nvSpPr>
        <p:spPr>
          <a:xfrm>
            <a:off x="98750" y="242775"/>
            <a:ext cx="15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0.1</a:t>
            </a:r>
            <a:endParaRPr sz="2100"/>
          </a:p>
        </p:txBody>
      </p:sp>
      <p:sp>
        <p:nvSpPr>
          <p:cNvPr id="1100" name="Google Shape;1100;p58"/>
          <p:cNvSpPr/>
          <p:nvPr/>
        </p:nvSpPr>
        <p:spPr>
          <a:xfrm>
            <a:off x="4544950" y="783100"/>
            <a:ext cx="4890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58"/>
          <p:cNvSpPr/>
          <p:nvPr/>
        </p:nvSpPr>
        <p:spPr>
          <a:xfrm>
            <a:off x="4960425" y="3074975"/>
            <a:ext cx="4128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58"/>
          <p:cNvSpPr/>
          <p:nvPr/>
        </p:nvSpPr>
        <p:spPr>
          <a:xfrm>
            <a:off x="4884225" y="4217975"/>
            <a:ext cx="4890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8"/>
          <p:cNvSpPr/>
          <p:nvPr/>
        </p:nvSpPr>
        <p:spPr>
          <a:xfrm>
            <a:off x="4359175" y="1713000"/>
            <a:ext cx="708900" cy="31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5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699675" y="783100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5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648275" y="2026200"/>
            <a:ext cx="11430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 = 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25" y="977250"/>
            <a:ext cx="3155335" cy="18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115" y="977250"/>
            <a:ext cx="3155335" cy="18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113" y="3026350"/>
            <a:ext cx="3268547" cy="196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4" name="Google Shape;1114;p59"/>
          <p:cNvGrpSpPr/>
          <p:nvPr/>
        </p:nvGrpSpPr>
        <p:grpSpPr>
          <a:xfrm>
            <a:off x="1380763" y="4121550"/>
            <a:ext cx="2062800" cy="610200"/>
            <a:chOff x="2079650" y="4366325"/>
            <a:chExt cx="2062800" cy="610200"/>
          </a:xfrm>
        </p:grpSpPr>
        <p:sp>
          <p:nvSpPr>
            <p:cNvPr id="1115" name="Google Shape;1115;p59"/>
            <p:cNvSpPr/>
            <p:nvPr/>
          </p:nvSpPr>
          <p:spPr>
            <a:xfrm>
              <a:off x="2079650" y="4442525"/>
              <a:ext cx="615000" cy="53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3527450" y="4366325"/>
              <a:ext cx="615000" cy="53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0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122" name="Google Shape;1122;p60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123" name="Google Shape;1123;p60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124" name="Google Shape;1124;p60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125" name="Google Shape;1125;p60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126" name="Google Shape;11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25" y="5494687"/>
            <a:ext cx="1353901" cy="1025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0"/>
          <p:cNvSpPr txBox="1"/>
          <p:nvPr/>
        </p:nvSpPr>
        <p:spPr>
          <a:xfrm>
            <a:off x="7724725" y="58075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128" name="Google Shape;1128;p60"/>
          <p:cNvSpPr txBox="1"/>
          <p:nvPr/>
        </p:nvSpPr>
        <p:spPr>
          <a:xfrm>
            <a:off x="7836025" y="73933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129" name="Google Shape;11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664" y="5494677"/>
            <a:ext cx="1353901" cy="102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100" y="6730650"/>
            <a:ext cx="1412550" cy="107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4338" y="6730650"/>
            <a:ext cx="1412550" cy="107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0"/>
          <p:cNvSpPr txBox="1"/>
          <p:nvPr/>
        </p:nvSpPr>
        <p:spPr>
          <a:xfrm>
            <a:off x="166113" y="7860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133" name="Google Shape;1133;p60"/>
          <p:cNvSpPr txBox="1"/>
          <p:nvPr/>
        </p:nvSpPr>
        <p:spPr>
          <a:xfrm>
            <a:off x="2004242" y="7834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134" name="Google Shape;1134;p60"/>
          <p:cNvSpPr txBox="1"/>
          <p:nvPr/>
        </p:nvSpPr>
        <p:spPr>
          <a:xfrm>
            <a:off x="20042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135" name="Google Shape;1135;p60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136" name="Google Shape;1136;p60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1137" name="Google Shape;1137;p60"/>
          <p:cNvSpPr txBox="1"/>
          <p:nvPr/>
        </p:nvSpPr>
        <p:spPr>
          <a:xfrm>
            <a:off x="3899913" y="7860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138" name="Google Shape;1138;p60"/>
          <p:cNvSpPr txBox="1"/>
          <p:nvPr/>
        </p:nvSpPr>
        <p:spPr>
          <a:xfrm>
            <a:off x="5738042" y="7834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139" name="Google Shape;113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7988" y="5494684"/>
            <a:ext cx="1412550" cy="107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8050" y="5478487"/>
            <a:ext cx="1455320" cy="1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45063" y="6730638"/>
            <a:ext cx="1412550" cy="107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55966" y="6714436"/>
            <a:ext cx="1455325" cy="1102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60"/>
          <p:cNvSpPr txBox="1"/>
          <p:nvPr/>
        </p:nvSpPr>
        <p:spPr>
          <a:xfrm>
            <a:off x="98750" y="242775"/>
            <a:ext cx="15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0.1</a:t>
            </a:r>
            <a:endParaRPr sz="2100"/>
          </a:p>
        </p:txBody>
      </p:sp>
      <p:pic>
        <p:nvPicPr>
          <p:cNvPr id="1144" name="Google Shape;1144;p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950" y="2355050"/>
            <a:ext cx="1812850" cy="13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40675" y="2355051"/>
            <a:ext cx="1812802" cy="13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6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06313" y="2372837"/>
            <a:ext cx="1765426" cy="13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6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33163" y="2355031"/>
            <a:ext cx="1812850" cy="135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6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62638" y="3630338"/>
            <a:ext cx="1627400" cy="12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6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9212" y="3565570"/>
            <a:ext cx="1627400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6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37525" y="3619650"/>
            <a:ext cx="1698075" cy="1273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60"/>
          <p:cNvSpPr/>
          <p:nvPr/>
        </p:nvSpPr>
        <p:spPr>
          <a:xfrm>
            <a:off x="283425" y="534300"/>
            <a:ext cx="7527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2" name="Google Shape;1152;p6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998038" y="1214100"/>
            <a:ext cx="1698067" cy="1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6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40000" y="1165425"/>
            <a:ext cx="1698067" cy="1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6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824600" y="1165414"/>
            <a:ext cx="1698075" cy="127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6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998027" y="33200"/>
            <a:ext cx="1698077" cy="1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6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911313" y="33200"/>
            <a:ext cx="1698075" cy="127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6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788939" y="55350"/>
            <a:ext cx="1638950" cy="122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gamma/ lambda vs. stress error</a:t>
            </a:r>
            <a:endParaRPr/>
          </a:p>
        </p:txBody>
      </p:sp>
      <p:sp>
        <p:nvSpPr>
          <p:cNvPr id="1163" name="Google Shape;1163;p61"/>
          <p:cNvSpPr txBox="1"/>
          <p:nvPr/>
        </p:nvSpPr>
        <p:spPr>
          <a:xfrm>
            <a:off x="267025" y="1108600"/>
            <a:ext cx="71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stress error is calculated as the </a:t>
            </a:r>
            <a:r>
              <a:rPr b="1" lang="zh-CN"/>
              <a:t>average</a:t>
            </a:r>
            <a:r>
              <a:rPr lang="zh-CN"/>
              <a:t> across all time steps and clusters.</a:t>
            </a:r>
            <a:endParaRPr/>
          </a:p>
        </p:txBody>
      </p:sp>
      <p:sp>
        <p:nvSpPr>
          <p:cNvPr id="1164" name="Google Shape;1164;p61"/>
          <p:cNvSpPr txBox="1"/>
          <p:nvPr/>
        </p:nvSpPr>
        <p:spPr>
          <a:xfrm>
            <a:off x="1511250" y="4036775"/>
            <a:ext cx="20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Dataset: 10 Clusters </a:t>
            </a:r>
            <a:endParaRPr/>
          </a:p>
        </p:txBody>
      </p:sp>
      <p:pic>
        <p:nvPicPr>
          <p:cNvPr id="1165" name="Google Shape;11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975" y="1471550"/>
            <a:ext cx="4135625" cy="24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71550"/>
            <a:ext cx="4135652" cy="24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61"/>
          <p:cNvSpPr txBox="1"/>
          <p:nvPr/>
        </p:nvSpPr>
        <p:spPr>
          <a:xfrm>
            <a:off x="5722756" y="4036775"/>
            <a:ext cx="21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Dataset: our 5 </a:t>
            </a:r>
            <a:r>
              <a:rPr lang="zh-CN"/>
              <a:t>C</a:t>
            </a:r>
            <a:r>
              <a:rPr lang="zh-CN"/>
              <a:t>lusters</a:t>
            </a:r>
            <a:endParaRPr/>
          </a:p>
        </p:txBody>
      </p:sp>
      <p:sp>
        <p:nvSpPr>
          <p:cNvPr id="1168" name="Google Shape;1168;p61"/>
          <p:cNvSpPr txBox="1"/>
          <p:nvPr/>
        </p:nvSpPr>
        <p:spPr>
          <a:xfrm>
            <a:off x="267025" y="4461400"/>
            <a:ext cx="71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When gamma becomes very large, stress error becomes NAN.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Evaluation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 6_cluster_dist_trans_overlap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77777"/>
              <a:buAutoNum type="alphaLcPeriod"/>
            </a:pPr>
            <a:r>
              <a:rPr lang="zh-CN" sz="1800"/>
              <a:t>IF: 4 Tsne</a:t>
            </a:r>
            <a:endParaRPr sz="1800"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stress error, kl divergence, knn</a:t>
            </a:r>
            <a:endParaRPr sz="180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*10_cluster_contract (from D</a:t>
            </a:r>
            <a:r>
              <a:rPr lang="zh-CN"/>
              <a:t>T Paper)</a:t>
            </a:r>
            <a:endParaRPr sz="18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77777"/>
              <a:buAutoNum type="alphaLcPeriod"/>
            </a:pPr>
            <a:r>
              <a:rPr lang="zh-CN" sz="1800"/>
              <a:t>IF: 4 Tsne</a:t>
            </a:r>
            <a:endParaRPr sz="1800"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stress error, kl divergence, knn</a:t>
            </a:r>
            <a:endParaRPr sz="1800"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absolute positions are not good, but still equidistant</a:t>
            </a:r>
            <a:endParaRPr sz="180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 vgg 10 class</a:t>
            </a:r>
            <a:endParaRPr sz="18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77777"/>
              <a:buAutoNum type="alphaLcPeriod"/>
            </a:pPr>
            <a:r>
              <a:rPr lang="zh-CN" sz="1800"/>
              <a:t>IF: 4 Tsne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DT fails when the entire dataset is used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No quantitiative result (no ground-truth)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Two kinds of dogs are separated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A small cluster of cats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Red clusters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last CNN -&gt; first FC changes the structure a lot (histogram of similarities?)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2"/>
          <p:cNvSpPr/>
          <p:nvPr/>
        </p:nvSpPr>
        <p:spPr>
          <a:xfrm>
            <a:off x="1034938" y="4272450"/>
            <a:ext cx="291900" cy="291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2"/>
          <p:cNvSpPr/>
          <p:nvPr/>
        </p:nvSpPr>
        <p:spPr>
          <a:xfrm>
            <a:off x="271538" y="4141525"/>
            <a:ext cx="291900" cy="291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2"/>
          <p:cNvSpPr/>
          <p:nvPr/>
        </p:nvSpPr>
        <p:spPr>
          <a:xfrm>
            <a:off x="161850" y="3722325"/>
            <a:ext cx="1464600" cy="11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2"/>
          <p:cNvSpPr txBox="1"/>
          <p:nvPr>
            <p:ph type="title"/>
          </p:nvPr>
        </p:nvSpPr>
        <p:spPr>
          <a:xfrm>
            <a:off x="288300" y="225275"/>
            <a:ext cx="370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t10k-mnist-replace_0_1</a:t>
            </a:r>
            <a:endParaRPr/>
          </a:p>
        </p:txBody>
      </p:sp>
      <p:sp>
        <p:nvSpPr>
          <p:cNvPr id="1177" name="Google Shape;1177;p62"/>
          <p:cNvSpPr txBox="1"/>
          <p:nvPr/>
        </p:nvSpPr>
        <p:spPr>
          <a:xfrm>
            <a:off x="5910050" y="4767175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178" name="Google Shape;1178;p62"/>
          <p:cNvSpPr txBox="1"/>
          <p:nvPr/>
        </p:nvSpPr>
        <p:spPr>
          <a:xfrm>
            <a:off x="4114525" y="4755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179" name="Google Shape;1179;p62"/>
          <p:cNvSpPr txBox="1"/>
          <p:nvPr/>
        </p:nvSpPr>
        <p:spPr>
          <a:xfrm>
            <a:off x="7743650" y="391035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180" name="Google Shape;1180;p62"/>
          <p:cNvSpPr txBox="1"/>
          <p:nvPr/>
        </p:nvSpPr>
        <p:spPr>
          <a:xfrm>
            <a:off x="7607750" y="2818150"/>
            <a:ext cx="12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</a:t>
            </a:r>
            <a:endParaRPr/>
          </a:p>
        </p:txBody>
      </p:sp>
      <p:sp>
        <p:nvSpPr>
          <p:cNvPr id="1181" name="Google Shape;1181;p62"/>
          <p:cNvSpPr txBox="1"/>
          <p:nvPr/>
        </p:nvSpPr>
        <p:spPr>
          <a:xfrm>
            <a:off x="7622950" y="167065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equal init tsne </a:t>
            </a:r>
            <a:endParaRPr/>
          </a:p>
        </p:txBody>
      </p:sp>
      <p:sp>
        <p:nvSpPr>
          <p:cNvPr id="1182" name="Google Shape;1182;p62"/>
          <p:cNvSpPr txBox="1"/>
          <p:nvPr/>
        </p:nvSpPr>
        <p:spPr>
          <a:xfrm>
            <a:off x="7546750" y="46987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 </a:t>
            </a:r>
            <a:endParaRPr/>
          </a:p>
        </p:txBody>
      </p:sp>
      <p:pic>
        <p:nvPicPr>
          <p:cNvPr id="1183" name="Google Shape;1183;p62"/>
          <p:cNvPicPr preferRelativeResize="0"/>
          <p:nvPr/>
        </p:nvPicPr>
        <p:blipFill rotWithShape="1">
          <a:blip r:embed="rId3">
            <a:alphaModFix/>
          </a:blip>
          <a:srcRect b="77447" l="0" r="0" t="9803"/>
          <a:stretch/>
        </p:blipFill>
        <p:spPr>
          <a:xfrm>
            <a:off x="283075" y="1053325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62"/>
          <p:cNvPicPr preferRelativeResize="0"/>
          <p:nvPr/>
        </p:nvPicPr>
        <p:blipFill rotWithShape="1">
          <a:blip r:embed="rId3">
            <a:alphaModFix/>
          </a:blip>
          <a:srcRect b="58294" l="0" r="0" t="28957"/>
          <a:stretch/>
        </p:blipFill>
        <p:spPr>
          <a:xfrm>
            <a:off x="283075" y="1320230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62"/>
          <p:cNvPicPr preferRelativeResize="0"/>
          <p:nvPr/>
        </p:nvPicPr>
        <p:blipFill rotWithShape="1">
          <a:blip r:embed="rId3">
            <a:alphaModFix/>
          </a:blip>
          <a:srcRect b="38392" l="0" r="0" t="48859"/>
          <a:stretch/>
        </p:blipFill>
        <p:spPr>
          <a:xfrm>
            <a:off x="283075" y="1654650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2"/>
          <p:cNvPicPr preferRelativeResize="0"/>
          <p:nvPr/>
        </p:nvPicPr>
        <p:blipFill rotWithShape="1">
          <a:blip r:embed="rId3">
            <a:alphaModFix/>
          </a:blip>
          <a:srcRect b="18191" l="0" r="0" t="69060"/>
          <a:stretch/>
        </p:blipFill>
        <p:spPr>
          <a:xfrm>
            <a:off x="283075" y="1950105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2"/>
          <p:cNvPicPr preferRelativeResize="0"/>
          <p:nvPr/>
        </p:nvPicPr>
        <p:blipFill rotWithShape="1">
          <a:blip r:embed="rId3">
            <a:alphaModFix/>
          </a:blip>
          <a:srcRect b="0" l="0" r="0" t="89648"/>
          <a:stretch/>
        </p:blipFill>
        <p:spPr>
          <a:xfrm>
            <a:off x="283075" y="2244625"/>
            <a:ext cx="966650" cy="2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62"/>
          <p:cNvSpPr txBox="1"/>
          <p:nvPr/>
        </p:nvSpPr>
        <p:spPr>
          <a:xfrm>
            <a:off x="1243000" y="1006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0</a:t>
            </a:r>
            <a:endParaRPr/>
          </a:p>
        </p:txBody>
      </p:sp>
      <p:sp>
        <p:nvSpPr>
          <p:cNvPr id="1189" name="Google Shape;1189;p62"/>
          <p:cNvSpPr txBox="1"/>
          <p:nvPr/>
        </p:nvSpPr>
        <p:spPr>
          <a:xfrm>
            <a:off x="1243000" y="12927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</a:t>
            </a:r>
            <a:endParaRPr/>
          </a:p>
        </p:txBody>
      </p:sp>
      <p:sp>
        <p:nvSpPr>
          <p:cNvPr id="1190" name="Google Shape;1190;p62"/>
          <p:cNvSpPr txBox="1"/>
          <p:nvPr/>
        </p:nvSpPr>
        <p:spPr>
          <a:xfrm>
            <a:off x="1243000" y="15784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 </a:t>
            </a:r>
            <a:endParaRPr/>
          </a:p>
        </p:txBody>
      </p:sp>
      <p:sp>
        <p:nvSpPr>
          <p:cNvPr id="1191" name="Google Shape;1191;p62"/>
          <p:cNvSpPr txBox="1"/>
          <p:nvPr/>
        </p:nvSpPr>
        <p:spPr>
          <a:xfrm>
            <a:off x="1243000" y="18642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</a:t>
            </a:r>
            <a:endParaRPr/>
          </a:p>
        </p:txBody>
      </p:sp>
      <p:sp>
        <p:nvSpPr>
          <p:cNvPr id="1192" name="Google Shape;1192;p62"/>
          <p:cNvSpPr txBox="1"/>
          <p:nvPr/>
        </p:nvSpPr>
        <p:spPr>
          <a:xfrm>
            <a:off x="1243000" y="2149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</a:t>
            </a:r>
            <a:endParaRPr/>
          </a:p>
        </p:txBody>
      </p:sp>
      <p:sp>
        <p:nvSpPr>
          <p:cNvPr id="1193" name="Google Shape;1193;p62"/>
          <p:cNvSpPr txBox="1"/>
          <p:nvPr/>
        </p:nvSpPr>
        <p:spPr>
          <a:xfrm>
            <a:off x="1938900" y="1006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9</a:t>
            </a:r>
            <a:endParaRPr/>
          </a:p>
        </p:txBody>
      </p:sp>
      <p:sp>
        <p:nvSpPr>
          <p:cNvPr id="1194" name="Google Shape;1194;p62"/>
          <p:cNvSpPr/>
          <p:nvPr/>
        </p:nvSpPr>
        <p:spPr>
          <a:xfrm>
            <a:off x="1605600" y="1126150"/>
            <a:ext cx="2589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2"/>
          <p:cNvSpPr/>
          <p:nvPr/>
        </p:nvSpPr>
        <p:spPr>
          <a:xfrm>
            <a:off x="1605600" y="1430950"/>
            <a:ext cx="2589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2"/>
          <p:cNvSpPr txBox="1"/>
          <p:nvPr/>
        </p:nvSpPr>
        <p:spPr>
          <a:xfrm>
            <a:off x="1938900" y="12927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</a:t>
            </a:r>
            <a:endParaRPr/>
          </a:p>
        </p:txBody>
      </p:sp>
      <p:pic>
        <p:nvPicPr>
          <p:cNvPr id="1197" name="Google Shape;119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775" y="2419350"/>
            <a:ext cx="1639626" cy="122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963" y="2382963"/>
            <a:ext cx="1639634" cy="12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4188" y="3605624"/>
            <a:ext cx="1548750" cy="11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6525" y="3605625"/>
            <a:ext cx="1588501" cy="119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8763" y="1103680"/>
            <a:ext cx="1639626" cy="122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0925" y="1108162"/>
            <a:ext cx="1639626" cy="122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68775" y="0"/>
            <a:ext cx="1639626" cy="122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67176" y="-1213"/>
            <a:ext cx="1639626" cy="12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62"/>
          <p:cNvSpPr txBox="1"/>
          <p:nvPr/>
        </p:nvSpPr>
        <p:spPr>
          <a:xfrm>
            <a:off x="206875" y="2590000"/>
            <a:ext cx="311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Dataset Description</a:t>
            </a:r>
            <a:r>
              <a:rPr lang="zh-C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f_0: </a:t>
            </a:r>
            <a:r>
              <a:rPr i="1" lang="zh-CN" sz="1300"/>
              <a:t>100 images of number 0~4 from MNIST dataset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f_1: </a:t>
            </a:r>
            <a:r>
              <a:rPr i="1" lang="zh-CN" sz="1300"/>
              <a:t>change images of 0 into 9 (which is similar to 4), and 1 into 3</a:t>
            </a:r>
            <a:endParaRPr i="1" sz="1300"/>
          </a:p>
        </p:txBody>
      </p:sp>
      <p:pic>
        <p:nvPicPr>
          <p:cNvPr id="1206" name="Google Shape;1206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64889" y="3830429"/>
            <a:ext cx="292051" cy="2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62"/>
          <p:cNvSpPr/>
          <p:nvPr/>
        </p:nvSpPr>
        <p:spPr>
          <a:xfrm>
            <a:off x="4373825" y="2568050"/>
            <a:ext cx="836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62"/>
          <p:cNvSpPr/>
          <p:nvPr/>
        </p:nvSpPr>
        <p:spPr>
          <a:xfrm>
            <a:off x="4373825" y="1466500"/>
            <a:ext cx="5181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62"/>
          <p:cNvSpPr/>
          <p:nvPr/>
        </p:nvSpPr>
        <p:spPr>
          <a:xfrm>
            <a:off x="5210225" y="1278550"/>
            <a:ext cx="4440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62"/>
          <p:cNvSpPr/>
          <p:nvPr/>
        </p:nvSpPr>
        <p:spPr>
          <a:xfrm>
            <a:off x="4424599" y="3922975"/>
            <a:ext cx="4440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2"/>
          <p:cNvSpPr/>
          <p:nvPr/>
        </p:nvSpPr>
        <p:spPr>
          <a:xfrm>
            <a:off x="5260997" y="3735025"/>
            <a:ext cx="341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2"/>
          <p:cNvSpPr/>
          <p:nvPr/>
        </p:nvSpPr>
        <p:spPr>
          <a:xfrm>
            <a:off x="6427550" y="3053475"/>
            <a:ext cx="836400" cy="358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62"/>
          <p:cNvSpPr/>
          <p:nvPr/>
        </p:nvSpPr>
        <p:spPr>
          <a:xfrm>
            <a:off x="6033650" y="4261775"/>
            <a:ext cx="738000" cy="358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4" name="Google Shape;1214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9038" y="4139954"/>
            <a:ext cx="291900" cy="2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62"/>
          <p:cNvSpPr txBox="1"/>
          <p:nvPr/>
        </p:nvSpPr>
        <p:spPr>
          <a:xfrm>
            <a:off x="4153925" y="2194050"/>
            <a:ext cx="15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Early distortion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16" name="Google Shape;1216;p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7289" y="4272377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3158" y="3980327"/>
            <a:ext cx="292049" cy="2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62"/>
          <p:cNvSpPr txBox="1"/>
          <p:nvPr/>
        </p:nvSpPr>
        <p:spPr>
          <a:xfrm>
            <a:off x="5703025" y="3411663"/>
            <a:ext cx="11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9900"/>
                </a:solidFill>
              </a:rPr>
              <a:t>Smoothing Effect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219" name="Google Shape;1219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4314" y="4493002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64564" y="3830429"/>
            <a:ext cx="292051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52833" y="3980327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68289" y="4426402"/>
            <a:ext cx="292049" cy="292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3" name="Google Shape;1223;p62"/>
          <p:cNvGrpSpPr/>
          <p:nvPr/>
        </p:nvGrpSpPr>
        <p:grpSpPr>
          <a:xfrm>
            <a:off x="2756615" y="3913564"/>
            <a:ext cx="292051" cy="293486"/>
            <a:chOff x="1881152" y="3831989"/>
            <a:chExt cx="292051" cy="293486"/>
          </a:xfrm>
        </p:grpSpPr>
        <p:pic>
          <p:nvPicPr>
            <p:cNvPr id="1224" name="Google Shape;1224;p6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881152" y="3831989"/>
              <a:ext cx="292051" cy="2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2"/>
            <p:cNvSpPr/>
            <p:nvPr/>
          </p:nvSpPr>
          <p:spPr>
            <a:xfrm>
              <a:off x="1881225" y="3833575"/>
              <a:ext cx="291900" cy="2919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62"/>
          <p:cNvGrpSpPr/>
          <p:nvPr/>
        </p:nvGrpSpPr>
        <p:grpSpPr>
          <a:xfrm>
            <a:off x="2306814" y="4384302"/>
            <a:ext cx="292049" cy="292049"/>
            <a:chOff x="2099226" y="4185052"/>
            <a:chExt cx="292049" cy="292049"/>
          </a:xfrm>
        </p:grpSpPr>
        <p:pic>
          <p:nvPicPr>
            <p:cNvPr id="1227" name="Google Shape;1227;p6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099226" y="4185052"/>
              <a:ext cx="292049" cy="2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8" name="Google Shape;1228;p62"/>
            <p:cNvSpPr/>
            <p:nvPr/>
          </p:nvSpPr>
          <p:spPr>
            <a:xfrm>
              <a:off x="2099288" y="4185125"/>
              <a:ext cx="291900" cy="2919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9" name="Google Shape;1229;p62"/>
          <p:cNvSpPr/>
          <p:nvPr/>
        </p:nvSpPr>
        <p:spPr>
          <a:xfrm>
            <a:off x="4891925" y="1340025"/>
            <a:ext cx="341400" cy="5727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62"/>
          <p:cNvSpPr/>
          <p:nvPr/>
        </p:nvSpPr>
        <p:spPr>
          <a:xfrm rot="-2385790">
            <a:off x="6085322" y="1502044"/>
            <a:ext cx="467155" cy="665049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62"/>
          <p:cNvSpPr txBox="1"/>
          <p:nvPr/>
        </p:nvSpPr>
        <p:spPr>
          <a:xfrm>
            <a:off x="5826525" y="1017725"/>
            <a:ext cx="11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FF00"/>
                </a:solidFill>
              </a:rPr>
              <a:t>inconsistent 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232" name="Google Shape;1232;p62"/>
          <p:cNvSpPr/>
          <p:nvPr/>
        </p:nvSpPr>
        <p:spPr>
          <a:xfrm>
            <a:off x="5990800" y="2545048"/>
            <a:ext cx="836400" cy="3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62"/>
          <p:cNvSpPr/>
          <p:nvPr/>
        </p:nvSpPr>
        <p:spPr>
          <a:xfrm>
            <a:off x="6483650" y="1299550"/>
            <a:ext cx="657900" cy="3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62"/>
          <p:cNvSpPr/>
          <p:nvPr/>
        </p:nvSpPr>
        <p:spPr>
          <a:xfrm>
            <a:off x="6586650" y="3758150"/>
            <a:ext cx="687900" cy="46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62"/>
          <p:cNvSpPr txBox="1"/>
          <p:nvPr/>
        </p:nvSpPr>
        <p:spPr>
          <a:xfrm>
            <a:off x="5765750" y="2205475"/>
            <a:ext cx="16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Early distortion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36" name="Google Shape;1236;p62"/>
          <p:cNvSpPr txBox="1"/>
          <p:nvPr/>
        </p:nvSpPr>
        <p:spPr>
          <a:xfrm>
            <a:off x="1884350" y="4801988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237" name="Google Shape;1237;p62"/>
          <p:cNvSpPr txBox="1"/>
          <p:nvPr/>
        </p:nvSpPr>
        <p:spPr>
          <a:xfrm>
            <a:off x="88825" y="4790513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238" name="Google Shape;1238;p62"/>
          <p:cNvSpPr/>
          <p:nvPr/>
        </p:nvSpPr>
        <p:spPr>
          <a:xfrm>
            <a:off x="1838250" y="3722325"/>
            <a:ext cx="1464600" cy="11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9" name="Google Shape;1239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01278" y="4141525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53576" y="3447400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89964" y="4221176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05024" y="4383275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48165" y="3877524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6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0425" y="-2050662"/>
            <a:ext cx="3429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CN" sz="3722"/>
              <a:t>Synthetic data</a:t>
            </a:r>
            <a:endParaRPr sz="3722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CN" sz="3722"/>
              <a:t>5_cluster_trans_overlap_contract</a:t>
            </a:r>
            <a:endParaRPr sz="3722"/>
          </a:p>
        </p:txBody>
      </p:sp>
      <p:sp>
        <p:nvSpPr>
          <p:cNvPr id="1250" name="Google Shape;1250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translate cluster 0 in frame 0,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overlap cluster 1 and cluster 2 in frame 1,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all clusters contract with 10% in each frame</a:t>
            </a:r>
            <a:endParaRPr/>
          </a:p>
        </p:txBody>
      </p:sp>
      <p:sp>
        <p:nvSpPr>
          <p:cNvPr id="1251" name="Google Shape;1251;p63"/>
          <p:cNvSpPr/>
          <p:nvPr/>
        </p:nvSpPr>
        <p:spPr>
          <a:xfrm>
            <a:off x="311700" y="291300"/>
            <a:ext cx="7527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64"/>
          <p:cNvSpPr txBox="1"/>
          <p:nvPr/>
        </p:nvSpPr>
        <p:spPr>
          <a:xfrm>
            <a:off x="97113" y="480437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257" name="Google Shape;1257;p64"/>
          <p:cNvSpPr txBox="1"/>
          <p:nvPr/>
        </p:nvSpPr>
        <p:spPr>
          <a:xfrm>
            <a:off x="3077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258" name="Google Shape;1258;p64"/>
          <p:cNvSpPr txBox="1"/>
          <p:nvPr/>
        </p:nvSpPr>
        <p:spPr>
          <a:xfrm>
            <a:off x="59320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grpSp>
        <p:nvGrpSpPr>
          <p:cNvPr id="1259" name="Google Shape;1259;p64"/>
          <p:cNvGrpSpPr/>
          <p:nvPr/>
        </p:nvGrpSpPr>
        <p:grpSpPr>
          <a:xfrm>
            <a:off x="601925" y="959138"/>
            <a:ext cx="2062100" cy="1368768"/>
            <a:chOff x="297125" y="1568738"/>
            <a:chExt cx="2062100" cy="1368768"/>
          </a:xfrm>
        </p:grpSpPr>
        <p:sp>
          <p:nvSpPr>
            <p:cNvPr id="1260" name="Google Shape;1260;p64"/>
            <p:cNvSpPr txBox="1"/>
            <p:nvPr/>
          </p:nvSpPr>
          <p:spPr>
            <a:xfrm>
              <a:off x="1157725" y="1580825"/>
              <a:ext cx="1201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/>
                <a:t>step 0. translation</a:t>
              </a:r>
              <a:endParaRPr sz="1000"/>
            </a:p>
          </p:txBody>
        </p:sp>
        <p:sp>
          <p:nvSpPr>
            <p:cNvPr id="1261" name="Google Shape;1261;p64"/>
            <p:cNvSpPr txBox="1"/>
            <p:nvPr/>
          </p:nvSpPr>
          <p:spPr>
            <a:xfrm>
              <a:off x="1326624" y="1961200"/>
              <a:ext cx="1022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/>
                <a:t>step 1. overlap</a:t>
              </a:r>
              <a:endParaRPr sz="1000"/>
            </a:p>
          </p:txBody>
        </p:sp>
        <p:cxnSp>
          <p:nvCxnSpPr>
            <p:cNvPr id="1262" name="Google Shape;1262;p64"/>
            <p:cNvCxnSpPr>
              <a:endCxn id="1261" idx="1"/>
            </p:cNvCxnSpPr>
            <p:nvPr/>
          </p:nvCxnSpPr>
          <p:spPr>
            <a:xfrm>
              <a:off x="1141824" y="1936450"/>
              <a:ext cx="184800" cy="19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3" name="Google Shape;1263;p64"/>
            <p:cNvCxnSpPr>
              <a:endCxn id="1261" idx="1"/>
            </p:cNvCxnSpPr>
            <p:nvPr/>
          </p:nvCxnSpPr>
          <p:spPr>
            <a:xfrm flipH="1" rot="10800000">
              <a:off x="1157724" y="2130550"/>
              <a:ext cx="168900" cy="17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264" name="Google Shape;1264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7125" y="1568738"/>
              <a:ext cx="800600" cy="1368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5" name="Google Shape;1265;p64"/>
          <p:cNvSpPr txBox="1"/>
          <p:nvPr/>
        </p:nvSpPr>
        <p:spPr>
          <a:xfrm>
            <a:off x="48150" y="145600"/>
            <a:ext cx="4652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21">
                <a:solidFill>
                  <a:schemeClr val="dk1"/>
                </a:solidFill>
              </a:rPr>
              <a:t>"gamma": 0.01, </a:t>
            </a:r>
            <a:endParaRPr sz="192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21">
                <a:solidFill>
                  <a:schemeClr val="dk1"/>
                </a:solidFill>
              </a:rPr>
              <a:t>"dynamic_lambda": 0.01</a:t>
            </a:r>
            <a:endParaRPr sz="100"/>
          </a:p>
        </p:txBody>
      </p:sp>
      <p:pic>
        <p:nvPicPr>
          <p:cNvPr id="1266" name="Google Shape;126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5" y="2349025"/>
            <a:ext cx="1645701" cy="123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0800" y="2375426"/>
            <a:ext cx="1588499" cy="11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4500" y="2398063"/>
            <a:ext cx="1528125" cy="11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0800" y="3613000"/>
            <a:ext cx="1588501" cy="11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512" y="3667544"/>
            <a:ext cx="1528125" cy="114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7600" y="64925"/>
            <a:ext cx="1454899" cy="109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1113" y="69244"/>
            <a:ext cx="1454901" cy="109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7598" y="1283460"/>
            <a:ext cx="1454899" cy="109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04500" y="1255994"/>
            <a:ext cx="1528125" cy="114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41101" y="2425783"/>
            <a:ext cx="1166125" cy="88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00252" y="3992275"/>
            <a:ext cx="1260625" cy="44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1712" y="3765400"/>
            <a:ext cx="1260626" cy="95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6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73775" y="2505712"/>
            <a:ext cx="1260626" cy="95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6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937450" y="3735696"/>
            <a:ext cx="1260626" cy="955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0" name="Google Shape;1280;p64"/>
          <p:cNvCxnSpPr>
            <a:stCxn id="1278" idx="0"/>
          </p:cNvCxnSpPr>
          <p:nvPr/>
        </p:nvCxnSpPr>
        <p:spPr>
          <a:xfrm>
            <a:off x="2604088" y="2505712"/>
            <a:ext cx="1752900" cy="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1" name="Google Shape;1281;p64"/>
          <p:cNvCxnSpPr>
            <a:stCxn id="1278" idx="2"/>
          </p:cNvCxnSpPr>
          <p:nvPr/>
        </p:nvCxnSpPr>
        <p:spPr>
          <a:xfrm flipH="1" rot="10800000">
            <a:off x="2604088" y="2722888"/>
            <a:ext cx="1761000" cy="7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64"/>
          <p:cNvCxnSpPr>
            <a:stCxn id="1279" idx="0"/>
          </p:cNvCxnSpPr>
          <p:nvPr/>
        </p:nvCxnSpPr>
        <p:spPr>
          <a:xfrm>
            <a:off x="2567763" y="3735696"/>
            <a:ext cx="931500" cy="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3" name="Google Shape;1283;p64"/>
          <p:cNvCxnSpPr>
            <a:stCxn id="1279" idx="2"/>
          </p:cNvCxnSpPr>
          <p:nvPr/>
        </p:nvCxnSpPr>
        <p:spPr>
          <a:xfrm flipH="1" rot="10800000">
            <a:off x="2567763" y="3920474"/>
            <a:ext cx="947700" cy="7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64"/>
          <p:cNvCxnSpPr>
            <a:stCxn id="1277" idx="1"/>
          </p:cNvCxnSpPr>
          <p:nvPr/>
        </p:nvCxnSpPr>
        <p:spPr>
          <a:xfrm flipH="1" rot="10800000">
            <a:off x="271712" y="2877686"/>
            <a:ext cx="939600" cy="13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64"/>
          <p:cNvCxnSpPr>
            <a:stCxn id="1277" idx="3"/>
          </p:cNvCxnSpPr>
          <p:nvPr/>
        </p:nvCxnSpPr>
        <p:spPr>
          <a:xfrm rot="10800000">
            <a:off x="1406338" y="2853386"/>
            <a:ext cx="126000" cy="13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64"/>
          <p:cNvCxnSpPr>
            <a:stCxn id="1276" idx="2"/>
          </p:cNvCxnSpPr>
          <p:nvPr/>
        </p:nvCxnSpPr>
        <p:spPr>
          <a:xfrm>
            <a:off x="5330565" y="4434309"/>
            <a:ext cx="1110600" cy="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7" name="Google Shape;1287;p64"/>
          <p:cNvCxnSpPr>
            <a:stCxn id="1276" idx="0"/>
          </p:cNvCxnSpPr>
          <p:nvPr/>
        </p:nvCxnSpPr>
        <p:spPr>
          <a:xfrm>
            <a:off x="5330565" y="3992275"/>
            <a:ext cx="1102500" cy="3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64"/>
          <p:cNvCxnSpPr>
            <a:stCxn id="1275" idx="0"/>
          </p:cNvCxnSpPr>
          <p:nvPr/>
        </p:nvCxnSpPr>
        <p:spPr>
          <a:xfrm>
            <a:off x="5424163" y="2425783"/>
            <a:ext cx="933600" cy="3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64"/>
          <p:cNvCxnSpPr>
            <a:stCxn id="1275" idx="2"/>
          </p:cNvCxnSpPr>
          <p:nvPr/>
        </p:nvCxnSpPr>
        <p:spPr>
          <a:xfrm flipH="1" rot="10800000">
            <a:off x="5424163" y="3139701"/>
            <a:ext cx="968400" cy="1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0" name="Google Shape;1290;p64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291" name="Google Shape;1291;p64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292" name="Google Shape;1292;p64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293" name="Google Shape;1293;p64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294" name="Google Shape;1294;p64"/>
          <p:cNvSpPr txBox="1"/>
          <p:nvPr/>
        </p:nvSpPr>
        <p:spPr>
          <a:xfrm>
            <a:off x="935325" y="-499615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295" name="Google Shape;1295;p64"/>
          <p:cNvSpPr txBox="1"/>
          <p:nvPr/>
        </p:nvSpPr>
        <p:spPr>
          <a:xfrm>
            <a:off x="1048575" y="-390852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  <p:pic>
        <p:nvPicPr>
          <p:cNvPr id="1296" name="Google Shape;1296;p6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077724" y="-5292750"/>
            <a:ext cx="1440108" cy="10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6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555075" y="-5292751"/>
            <a:ext cx="1440100" cy="109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6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34425" y="-5260100"/>
            <a:ext cx="1353901" cy="102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6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488325" y="-5237700"/>
            <a:ext cx="1294800" cy="98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6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039425" y="-4154650"/>
            <a:ext cx="1454900" cy="110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6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572325" y="-4124223"/>
            <a:ext cx="1440100" cy="109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6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78700" y="-4085248"/>
            <a:ext cx="1353901" cy="102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6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503350" y="-4085250"/>
            <a:ext cx="1294800" cy="98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6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051473" y="-2875516"/>
            <a:ext cx="1294800" cy="98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6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346275" y="-2875537"/>
            <a:ext cx="1294800" cy="9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6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142050" y="-1731787"/>
            <a:ext cx="1294800" cy="98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6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473625" y="-1687790"/>
            <a:ext cx="1166125" cy="883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64"/>
          <p:cNvSpPr/>
          <p:nvPr/>
        </p:nvSpPr>
        <p:spPr>
          <a:xfrm>
            <a:off x="2049300" y="-5303650"/>
            <a:ext cx="3042600" cy="22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64"/>
          <p:cNvSpPr/>
          <p:nvPr/>
        </p:nvSpPr>
        <p:spPr>
          <a:xfrm>
            <a:off x="5090425" y="-5299450"/>
            <a:ext cx="2778900" cy="22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64"/>
          <p:cNvSpPr/>
          <p:nvPr/>
        </p:nvSpPr>
        <p:spPr>
          <a:xfrm>
            <a:off x="2118625" y="-2937250"/>
            <a:ext cx="2778900" cy="22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64"/>
          <p:cNvSpPr txBox="1"/>
          <p:nvPr/>
        </p:nvSpPr>
        <p:spPr>
          <a:xfrm>
            <a:off x="782925" y="-255775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312" name="Google Shape;1312;p64"/>
          <p:cNvSpPr txBox="1"/>
          <p:nvPr/>
        </p:nvSpPr>
        <p:spPr>
          <a:xfrm>
            <a:off x="896175" y="-147012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  <p:pic>
        <p:nvPicPr>
          <p:cNvPr id="1313" name="Google Shape;1313;p6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134425" y="-2910384"/>
            <a:ext cx="1353901" cy="102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6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532600" y="-2875525"/>
            <a:ext cx="1260650" cy="95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6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35600" y="-1766174"/>
            <a:ext cx="1440093" cy="10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6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575700" y="-1767130"/>
            <a:ext cx="1353901" cy="102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64"/>
          <p:cNvSpPr/>
          <p:nvPr/>
        </p:nvSpPr>
        <p:spPr>
          <a:xfrm>
            <a:off x="5090425" y="-2937250"/>
            <a:ext cx="2778900" cy="22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64"/>
          <p:cNvSpPr txBox="1"/>
          <p:nvPr/>
        </p:nvSpPr>
        <p:spPr>
          <a:xfrm>
            <a:off x="3199725" y="-5861275"/>
            <a:ext cx="7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f0 - f1</a:t>
            </a:r>
            <a:endParaRPr/>
          </a:p>
        </p:txBody>
      </p:sp>
      <p:sp>
        <p:nvSpPr>
          <p:cNvPr id="1319" name="Google Shape;1319;p64"/>
          <p:cNvSpPr txBox="1"/>
          <p:nvPr/>
        </p:nvSpPr>
        <p:spPr>
          <a:xfrm>
            <a:off x="6095325" y="-5861275"/>
            <a:ext cx="7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f1 - f2</a:t>
            </a:r>
            <a:endParaRPr/>
          </a:p>
        </p:txBody>
      </p:sp>
      <p:sp>
        <p:nvSpPr>
          <p:cNvPr id="1320" name="Google Shape;1320;p64"/>
          <p:cNvSpPr txBox="1"/>
          <p:nvPr/>
        </p:nvSpPr>
        <p:spPr>
          <a:xfrm>
            <a:off x="8132500" y="-4240225"/>
            <a:ext cx="1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cluster 4</a:t>
            </a:r>
            <a:endParaRPr/>
          </a:p>
        </p:txBody>
      </p:sp>
      <p:sp>
        <p:nvSpPr>
          <p:cNvPr id="1321" name="Google Shape;1321;p64"/>
          <p:cNvSpPr txBox="1"/>
          <p:nvPr/>
        </p:nvSpPr>
        <p:spPr>
          <a:xfrm>
            <a:off x="8132500" y="-2030425"/>
            <a:ext cx="1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cluster 3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5"/>
          <p:cNvSpPr txBox="1"/>
          <p:nvPr/>
        </p:nvSpPr>
        <p:spPr>
          <a:xfrm>
            <a:off x="1462525" y="8188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1327" name="Google Shape;1327;p65"/>
          <p:cNvSpPr txBox="1"/>
          <p:nvPr/>
        </p:nvSpPr>
        <p:spPr>
          <a:xfrm>
            <a:off x="1631424" y="11992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1328" name="Google Shape;1328;p65"/>
          <p:cNvCxnSpPr>
            <a:endCxn id="1327" idx="1"/>
          </p:cNvCxnSpPr>
          <p:nvPr/>
        </p:nvCxnSpPr>
        <p:spPr>
          <a:xfrm>
            <a:off x="1446624" y="11744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65"/>
          <p:cNvCxnSpPr>
            <a:endCxn id="1327" idx="1"/>
          </p:cNvCxnSpPr>
          <p:nvPr/>
        </p:nvCxnSpPr>
        <p:spPr>
          <a:xfrm flipH="1" rot="10800000">
            <a:off x="1462524" y="13685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0" name="Google Shape;13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25" y="8067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25" y="2381529"/>
            <a:ext cx="1725722" cy="129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677" y="2165365"/>
            <a:ext cx="1843757" cy="138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5186" y="2337618"/>
            <a:ext cx="1640642" cy="123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0636" y="3479261"/>
            <a:ext cx="1809286" cy="135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8319" y="3536851"/>
            <a:ext cx="1640666" cy="123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0875" y="-48525"/>
            <a:ext cx="1794846" cy="134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55176" y="-48536"/>
            <a:ext cx="1640642" cy="123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48677" y="1053201"/>
            <a:ext cx="1843757" cy="138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55178" y="1083552"/>
            <a:ext cx="1640642" cy="12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6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3329" y="3658702"/>
            <a:ext cx="1396609" cy="10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6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57194" y="2559728"/>
            <a:ext cx="1264085" cy="95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6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97862" y="3701765"/>
            <a:ext cx="1339774" cy="101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6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18663" y="2777475"/>
            <a:ext cx="956817" cy="6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6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83265" y="3838445"/>
            <a:ext cx="683479" cy="716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65"/>
          <p:cNvSpPr txBox="1"/>
          <p:nvPr/>
        </p:nvSpPr>
        <p:spPr>
          <a:xfrm>
            <a:off x="48150" y="145600"/>
            <a:ext cx="302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0.02,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0.02</a:t>
            </a:r>
            <a:endParaRPr sz="1900"/>
          </a:p>
        </p:txBody>
      </p:sp>
      <p:sp>
        <p:nvSpPr>
          <p:cNvPr id="1346" name="Google Shape;1346;p65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347" name="Google Shape;1347;p65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348" name="Google Shape;1348;p65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349" name="Google Shape;1349;p65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350" name="Google Shape;1350;p65"/>
          <p:cNvSpPr txBox="1"/>
          <p:nvPr/>
        </p:nvSpPr>
        <p:spPr>
          <a:xfrm>
            <a:off x="97113" y="480437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351" name="Google Shape;1351;p65"/>
          <p:cNvSpPr txBox="1"/>
          <p:nvPr/>
        </p:nvSpPr>
        <p:spPr>
          <a:xfrm>
            <a:off x="3077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352" name="Google Shape;1352;p65"/>
          <p:cNvSpPr txBox="1"/>
          <p:nvPr/>
        </p:nvSpPr>
        <p:spPr>
          <a:xfrm>
            <a:off x="59320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353" name="Google Shape;1353;p65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354" name="Google Shape;1354;p65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66"/>
          <p:cNvSpPr txBox="1"/>
          <p:nvPr/>
        </p:nvSpPr>
        <p:spPr>
          <a:xfrm>
            <a:off x="1157725" y="8188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1360" name="Google Shape;1360;p66"/>
          <p:cNvSpPr txBox="1"/>
          <p:nvPr/>
        </p:nvSpPr>
        <p:spPr>
          <a:xfrm>
            <a:off x="1326624" y="11992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1361" name="Google Shape;1361;p66"/>
          <p:cNvCxnSpPr>
            <a:endCxn id="1360" idx="1"/>
          </p:cNvCxnSpPr>
          <p:nvPr/>
        </p:nvCxnSpPr>
        <p:spPr>
          <a:xfrm>
            <a:off x="1141824" y="11744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66"/>
          <p:cNvCxnSpPr>
            <a:endCxn id="1360" idx="1"/>
          </p:cNvCxnSpPr>
          <p:nvPr/>
        </p:nvCxnSpPr>
        <p:spPr>
          <a:xfrm flipH="1" rot="10800000">
            <a:off x="1157724" y="13685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3" name="Google Shape;136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8067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98" y="2456724"/>
            <a:ext cx="1760906" cy="132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0225" y="2397575"/>
            <a:ext cx="1825008" cy="13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0175" y="2403745"/>
            <a:ext cx="1760901" cy="132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0900" y="3766333"/>
            <a:ext cx="1703650" cy="127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7425" y="3746994"/>
            <a:ext cx="1703650" cy="127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1250" y="86556"/>
            <a:ext cx="1658226" cy="124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88125" y="47866"/>
            <a:ext cx="1760901" cy="132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89913" y="1258851"/>
            <a:ext cx="1760901" cy="132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6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81522" y="1297358"/>
            <a:ext cx="1658222" cy="124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6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8663" y="3701691"/>
            <a:ext cx="1495888" cy="113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44438" y="2579537"/>
            <a:ext cx="1394775" cy="105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44443" y="3930534"/>
            <a:ext cx="1394780" cy="105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61026" y="2821300"/>
            <a:ext cx="1030800" cy="58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6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31719" y="3873137"/>
            <a:ext cx="822195" cy="71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8" name="Google Shape;1378;p66"/>
          <p:cNvCxnSpPr>
            <a:stCxn id="1373" idx="1"/>
          </p:cNvCxnSpPr>
          <p:nvPr/>
        </p:nvCxnSpPr>
        <p:spPr>
          <a:xfrm flipH="1" rot="10800000">
            <a:off x="378663" y="3107408"/>
            <a:ext cx="1030800" cy="11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9" name="Google Shape;1379;p66"/>
          <p:cNvCxnSpPr>
            <a:stCxn id="1373" idx="3"/>
          </p:cNvCxnSpPr>
          <p:nvPr/>
        </p:nvCxnSpPr>
        <p:spPr>
          <a:xfrm rot="10800000">
            <a:off x="1717051" y="3091208"/>
            <a:ext cx="157500" cy="11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66"/>
          <p:cNvCxnSpPr>
            <a:stCxn id="1375" idx="2"/>
          </p:cNvCxnSpPr>
          <p:nvPr/>
        </p:nvCxnSpPr>
        <p:spPr>
          <a:xfrm flipH="1" rot="10800000">
            <a:off x="2741833" y="4885654"/>
            <a:ext cx="2034600" cy="1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66"/>
          <p:cNvCxnSpPr>
            <a:stCxn id="1375" idx="0"/>
          </p:cNvCxnSpPr>
          <p:nvPr/>
        </p:nvCxnSpPr>
        <p:spPr>
          <a:xfrm>
            <a:off x="2741833" y="3930534"/>
            <a:ext cx="2026500" cy="7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2" name="Google Shape;1382;p66"/>
          <p:cNvCxnSpPr>
            <a:stCxn id="1374" idx="2"/>
          </p:cNvCxnSpPr>
          <p:nvPr/>
        </p:nvCxnSpPr>
        <p:spPr>
          <a:xfrm flipH="1" rot="10800000">
            <a:off x="2741826" y="3113458"/>
            <a:ext cx="1961700" cy="5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66"/>
          <p:cNvCxnSpPr>
            <a:stCxn id="1374" idx="0"/>
          </p:cNvCxnSpPr>
          <p:nvPr/>
        </p:nvCxnSpPr>
        <p:spPr>
          <a:xfrm>
            <a:off x="2741826" y="2579537"/>
            <a:ext cx="200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66"/>
          <p:cNvCxnSpPr>
            <a:stCxn id="1377" idx="2"/>
          </p:cNvCxnSpPr>
          <p:nvPr/>
        </p:nvCxnSpPr>
        <p:spPr>
          <a:xfrm flipH="1" rot="10800000">
            <a:off x="5342816" y="4547812"/>
            <a:ext cx="7425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66"/>
          <p:cNvCxnSpPr>
            <a:stCxn id="1377" idx="0"/>
          </p:cNvCxnSpPr>
          <p:nvPr/>
        </p:nvCxnSpPr>
        <p:spPr>
          <a:xfrm>
            <a:off x="5342816" y="3873137"/>
            <a:ext cx="72810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66"/>
          <p:cNvCxnSpPr>
            <a:stCxn id="1376" idx="2"/>
          </p:cNvCxnSpPr>
          <p:nvPr/>
        </p:nvCxnSpPr>
        <p:spPr>
          <a:xfrm flipH="1" rot="10800000">
            <a:off x="5376426" y="3244911"/>
            <a:ext cx="805800" cy="1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66"/>
          <p:cNvCxnSpPr>
            <a:stCxn id="1376" idx="0"/>
          </p:cNvCxnSpPr>
          <p:nvPr/>
        </p:nvCxnSpPr>
        <p:spPr>
          <a:xfrm>
            <a:off x="5376426" y="2821300"/>
            <a:ext cx="775500" cy="1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8" name="Google Shape;1388;p66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0.03,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0.03</a:t>
            </a:r>
            <a:endParaRPr sz="1900"/>
          </a:p>
        </p:txBody>
      </p:sp>
      <p:sp>
        <p:nvSpPr>
          <p:cNvPr id="1389" name="Google Shape;1389;p66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390" name="Google Shape;1390;p66"/>
          <p:cNvSpPr txBox="1"/>
          <p:nvPr/>
        </p:nvSpPr>
        <p:spPr>
          <a:xfrm>
            <a:off x="3458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391" name="Google Shape;1391;p66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392" name="Google Shape;1392;p66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393" name="Google Shape;1393;p66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394" name="Google Shape;1394;p66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395" name="Google Shape;1395;p66"/>
          <p:cNvSpPr txBox="1"/>
          <p:nvPr/>
        </p:nvSpPr>
        <p:spPr>
          <a:xfrm>
            <a:off x="57796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396" name="Google Shape;1396;p66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397" name="Google Shape;1397;p66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7"/>
          <p:cNvSpPr txBox="1"/>
          <p:nvPr/>
        </p:nvSpPr>
        <p:spPr>
          <a:xfrm>
            <a:off x="1157725" y="10474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1403" name="Google Shape;1403;p67"/>
          <p:cNvSpPr txBox="1"/>
          <p:nvPr/>
        </p:nvSpPr>
        <p:spPr>
          <a:xfrm>
            <a:off x="1326624" y="14278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1404" name="Google Shape;1404;p67"/>
          <p:cNvCxnSpPr>
            <a:endCxn id="1403" idx="1"/>
          </p:cNvCxnSpPr>
          <p:nvPr/>
        </p:nvCxnSpPr>
        <p:spPr>
          <a:xfrm>
            <a:off x="1141824" y="14030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5" name="Google Shape;1405;p67"/>
          <p:cNvCxnSpPr>
            <a:endCxn id="1403" idx="1"/>
          </p:cNvCxnSpPr>
          <p:nvPr/>
        </p:nvCxnSpPr>
        <p:spPr>
          <a:xfrm flipH="1" rot="10800000">
            <a:off x="1157724" y="15971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6" name="Google Shape;1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10353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5" y="2388025"/>
            <a:ext cx="1779650" cy="133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0052" y="2273258"/>
            <a:ext cx="1691286" cy="126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2104" y="2313894"/>
            <a:ext cx="1616723" cy="121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9425" y="3645100"/>
            <a:ext cx="1691301" cy="126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4927" y="3608935"/>
            <a:ext cx="1691285" cy="12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7970" y="4100"/>
            <a:ext cx="1691285" cy="126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52212" y="80300"/>
            <a:ext cx="1616714" cy="121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69440" y="1116537"/>
            <a:ext cx="1691285" cy="126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52200" y="1157575"/>
            <a:ext cx="1616725" cy="121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90964" y="2552659"/>
            <a:ext cx="727306" cy="68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75299" y="3855866"/>
            <a:ext cx="558655" cy="76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1613" y="3646125"/>
            <a:ext cx="1411524" cy="10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6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66950" y="2414441"/>
            <a:ext cx="1334878" cy="10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6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66951" y="3737435"/>
            <a:ext cx="1334886" cy="10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67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0.04,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0.04</a:t>
            </a:r>
            <a:endParaRPr sz="1900"/>
          </a:p>
        </p:txBody>
      </p:sp>
      <p:sp>
        <p:nvSpPr>
          <p:cNvPr id="1422" name="Google Shape;1422;p67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423" name="Google Shape;1423;p67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424" name="Google Shape;1424;p67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425" name="Google Shape;1425;p67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426" name="Google Shape;1426;p67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427" name="Google Shape;1427;p67"/>
          <p:cNvSpPr txBox="1"/>
          <p:nvPr/>
        </p:nvSpPr>
        <p:spPr>
          <a:xfrm>
            <a:off x="37628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428" name="Google Shape;1428;p67"/>
          <p:cNvSpPr txBox="1"/>
          <p:nvPr/>
        </p:nvSpPr>
        <p:spPr>
          <a:xfrm>
            <a:off x="58558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429" name="Google Shape;1429;p67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430" name="Google Shape;1430;p67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68"/>
          <p:cNvSpPr txBox="1"/>
          <p:nvPr/>
        </p:nvSpPr>
        <p:spPr>
          <a:xfrm>
            <a:off x="1157725" y="9712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1436" name="Google Shape;1436;p68"/>
          <p:cNvSpPr txBox="1"/>
          <p:nvPr/>
        </p:nvSpPr>
        <p:spPr>
          <a:xfrm>
            <a:off x="1326624" y="13516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1437" name="Google Shape;1437;p68"/>
          <p:cNvCxnSpPr>
            <a:endCxn id="1436" idx="1"/>
          </p:cNvCxnSpPr>
          <p:nvPr/>
        </p:nvCxnSpPr>
        <p:spPr>
          <a:xfrm>
            <a:off x="1141824" y="13268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p68"/>
          <p:cNvCxnSpPr>
            <a:endCxn id="1436" idx="1"/>
          </p:cNvCxnSpPr>
          <p:nvPr/>
        </p:nvCxnSpPr>
        <p:spPr>
          <a:xfrm flipH="1" rot="10800000">
            <a:off x="1157724" y="15209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9" name="Google Shape;14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9591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25" y="2623979"/>
            <a:ext cx="1662200" cy="12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4650" y="2534893"/>
            <a:ext cx="1662200" cy="124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5150" y="2534890"/>
            <a:ext cx="1512304" cy="11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9600" y="3825387"/>
            <a:ext cx="1512301" cy="11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4750" y="3825387"/>
            <a:ext cx="1433101" cy="10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9200" y="183888"/>
            <a:ext cx="1433104" cy="10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95150" y="213587"/>
            <a:ext cx="1433101" cy="10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69600" y="1329688"/>
            <a:ext cx="1512301" cy="11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52900" y="1417553"/>
            <a:ext cx="1317600" cy="98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1975" y="3795000"/>
            <a:ext cx="1317599" cy="99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6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86225" y="2646599"/>
            <a:ext cx="1317599" cy="9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6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17475" y="3869657"/>
            <a:ext cx="1317599" cy="99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6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42300" y="2601725"/>
            <a:ext cx="11049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6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88287" y="3883563"/>
            <a:ext cx="1012922" cy="9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68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0.05,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0.05</a:t>
            </a:r>
            <a:endParaRPr sz="1900"/>
          </a:p>
        </p:txBody>
      </p:sp>
      <p:sp>
        <p:nvSpPr>
          <p:cNvPr id="1455" name="Google Shape;1455;p68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456" name="Google Shape;1456;p68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457" name="Google Shape;1457;p68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458" name="Google Shape;1458;p68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459" name="Google Shape;1459;p68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460" name="Google Shape;1460;p68"/>
          <p:cNvSpPr txBox="1"/>
          <p:nvPr/>
        </p:nvSpPr>
        <p:spPr>
          <a:xfrm>
            <a:off x="37628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461" name="Google Shape;1461;p68"/>
          <p:cNvSpPr txBox="1"/>
          <p:nvPr/>
        </p:nvSpPr>
        <p:spPr>
          <a:xfrm>
            <a:off x="61606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462" name="Google Shape;1462;p68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463" name="Google Shape;1463;p68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69"/>
          <p:cNvSpPr txBox="1"/>
          <p:nvPr/>
        </p:nvSpPr>
        <p:spPr>
          <a:xfrm>
            <a:off x="1157725" y="9712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1469" name="Google Shape;1469;p69"/>
          <p:cNvSpPr txBox="1"/>
          <p:nvPr/>
        </p:nvSpPr>
        <p:spPr>
          <a:xfrm>
            <a:off x="1326624" y="13516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1470" name="Google Shape;1470;p69"/>
          <p:cNvCxnSpPr>
            <a:endCxn id="1469" idx="1"/>
          </p:cNvCxnSpPr>
          <p:nvPr/>
        </p:nvCxnSpPr>
        <p:spPr>
          <a:xfrm>
            <a:off x="1141824" y="13268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1" name="Google Shape;1471;p69"/>
          <p:cNvCxnSpPr>
            <a:endCxn id="1469" idx="1"/>
          </p:cNvCxnSpPr>
          <p:nvPr/>
        </p:nvCxnSpPr>
        <p:spPr>
          <a:xfrm flipH="1" rot="10800000">
            <a:off x="1157724" y="15209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2" name="Google Shape;147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9591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38" y="2371951"/>
            <a:ext cx="1689675" cy="126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375" y="2255181"/>
            <a:ext cx="1747301" cy="131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3275" y="2365950"/>
            <a:ext cx="1641150" cy="12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7312" y="3502450"/>
            <a:ext cx="1689675" cy="12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900" y="3512619"/>
            <a:ext cx="1641150" cy="123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3014" y="69000"/>
            <a:ext cx="1545574" cy="115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8900" y="131906"/>
            <a:ext cx="1545574" cy="115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97108" y="1158800"/>
            <a:ext cx="1689629" cy="12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58900" y="1225277"/>
            <a:ext cx="1641150" cy="123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7708" y="3600178"/>
            <a:ext cx="1348056" cy="102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6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23150" y="2387175"/>
            <a:ext cx="1402125" cy="106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6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55525" y="3604875"/>
            <a:ext cx="1402142" cy="10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6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10525" y="2709333"/>
            <a:ext cx="1085150" cy="67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6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36561" y="3914242"/>
            <a:ext cx="959115" cy="56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69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0.06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0.06</a:t>
            </a:r>
            <a:endParaRPr sz="1900"/>
          </a:p>
        </p:txBody>
      </p:sp>
      <p:sp>
        <p:nvSpPr>
          <p:cNvPr id="1488" name="Google Shape;1488;p69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489" name="Google Shape;1489;p69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490" name="Google Shape;1490;p69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491" name="Google Shape;1491;p69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492" name="Google Shape;1492;p69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493" name="Google Shape;1493;p69"/>
          <p:cNvSpPr txBox="1"/>
          <p:nvPr/>
        </p:nvSpPr>
        <p:spPr>
          <a:xfrm>
            <a:off x="3458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494" name="Google Shape;1494;p69"/>
          <p:cNvSpPr txBox="1"/>
          <p:nvPr/>
        </p:nvSpPr>
        <p:spPr>
          <a:xfrm>
            <a:off x="60082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495" name="Google Shape;1495;p69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496" name="Google Shape;1496;p69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70"/>
          <p:cNvSpPr txBox="1"/>
          <p:nvPr/>
        </p:nvSpPr>
        <p:spPr>
          <a:xfrm>
            <a:off x="1157725" y="9712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1502" name="Google Shape;1502;p70"/>
          <p:cNvSpPr txBox="1"/>
          <p:nvPr/>
        </p:nvSpPr>
        <p:spPr>
          <a:xfrm>
            <a:off x="1326624" y="13516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1503" name="Google Shape;1503;p70"/>
          <p:cNvCxnSpPr>
            <a:endCxn id="1502" idx="1"/>
          </p:cNvCxnSpPr>
          <p:nvPr/>
        </p:nvCxnSpPr>
        <p:spPr>
          <a:xfrm>
            <a:off x="1141824" y="13268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70"/>
          <p:cNvCxnSpPr>
            <a:endCxn id="1502" idx="1"/>
          </p:cNvCxnSpPr>
          <p:nvPr/>
        </p:nvCxnSpPr>
        <p:spPr>
          <a:xfrm flipH="1" rot="10800000">
            <a:off x="1157724" y="15209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5" name="Google Shape;15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9591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3" y="2231226"/>
            <a:ext cx="1687000" cy="126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4695" y="2169513"/>
            <a:ext cx="1739262" cy="130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9275" y="2158975"/>
            <a:ext cx="1687000" cy="1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9443" y="3394498"/>
            <a:ext cx="1849770" cy="138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0850" y="3493250"/>
            <a:ext cx="1687000" cy="1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8906" y="-389994"/>
            <a:ext cx="1890304" cy="141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4650" y="-313776"/>
            <a:ext cx="1687000" cy="1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95263" y="969378"/>
            <a:ext cx="1777565" cy="133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99275" y="975188"/>
            <a:ext cx="1637750" cy="122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6508" y="3552902"/>
            <a:ext cx="1391651" cy="105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7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29001" y="2289183"/>
            <a:ext cx="1405694" cy="106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29014" y="3555616"/>
            <a:ext cx="1405669" cy="106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31475" y="2327902"/>
            <a:ext cx="958850" cy="89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29925" y="3620986"/>
            <a:ext cx="958850" cy="10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70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0.07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0.07</a:t>
            </a:r>
            <a:endParaRPr sz="1900"/>
          </a:p>
        </p:txBody>
      </p:sp>
      <p:sp>
        <p:nvSpPr>
          <p:cNvPr id="1521" name="Google Shape;1521;p70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522" name="Google Shape;1522;p70"/>
          <p:cNvSpPr txBox="1"/>
          <p:nvPr/>
        </p:nvSpPr>
        <p:spPr>
          <a:xfrm>
            <a:off x="3458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523" name="Google Shape;1523;p70"/>
          <p:cNvSpPr txBox="1"/>
          <p:nvPr/>
        </p:nvSpPr>
        <p:spPr>
          <a:xfrm>
            <a:off x="6290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524" name="Google Shape;1524;p70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525" name="Google Shape;1525;p70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526" name="Google Shape;1526;p70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527" name="Google Shape;1527;p70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528" name="Google Shape;1528;p70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529" name="Google Shape;1529;p70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71"/>
          <p:cNvSpPr txBox="1"/>
          <p:nvPr/>
        </p:nvSpPr>
        <p:spPr>
          <a:xfrm>
            <a:off x="1005325" y="9712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1535" name="Google Shape;1535;p71"/>
          <p:cNvSpPr txBox="1"/>
          <p:nvPr/>
        </p:nvSpPr>
        <p:spPr>
          <a:xfrm>
            <a:off x="1174224" y="13516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1536" name="Google Shape;1536;p71"/>
          <p:cNvCxnSpPr>
            <a:endCxn id="1535" idx="1"/>
          </p:cNvCxnSpPr>
          <p:nvPr/>
        </p:nvCxnSpPr>
        <p:spPr>
          <a:xfrm>
            <a:off x="989424" y="13268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7" name="Google Shape;1537;p71"/>
          <p:cNvCxnSpPr>
            <a:endCxn id="1535" idx="1"/>
          </p:cNvCxnSpPr>
          <p:nvPr/>
        </p:nvCxnSpPr>
        <p:spPr>
          <a:xfrm flipH="1" rot="10800000">
            <a:off x="1005324" y="15209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8" name="Google Shape;15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25" y="9591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0" y="2412162"/>
            <a:ext cx="1646050" cy="123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901" y="2385105"/>
            <a:ext cx="1697275" cy="127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5825" y="2355801"/>
            <a:ext cx="1646050" cy="12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0050" y="3590325"/>
            <a:ext cx="1782150" cy="13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5825" y="3657425"/>
            <a:ext cx="1646050" cy="123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8038" y="0"/>
            <a:ext cx="1697275" cy="12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5825" y="0"/>
            <a:ext cx="1588501" cy="119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38038" y="1179864"/>
            <a:ext cx="1697275" cy="127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44600" y="1224080"/>
            <a:ext cx="1697275" cy="127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7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7944" y="3775926"/>
            <a:ext cx="1366468" cy="103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07437" y="2503883"/>
            <a:ext cx="1366476" cy="103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7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63063" y="3775922"/>
            <a:ext cx="1366476" cy="103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7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59125" y="2571750"/>
            <a:ext cx="12763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7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06400" y="3966775"/>
            <a:ext cx="9144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71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0.08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0.08</a:t>
            </a:r>
            <a:endParaRPr sz="1900"/>
          </a:p>
        </p:txBody>
      </p:sp>
      <p:sp>
        <p:nvSpPr>
          <p:cNvPr id="1554" name="Google Shape;1554;p71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555" name="Google Shape;1555;p71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556" name="Google Shape;1556;p71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557" name="Google Shape;1557;p71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558" name="Google Shape;1558;p71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559" name="Google Shape;1559;p71"/>
          <p:cNvSpPr txBox="1"/>
          <p:nvPr/>
        </p:nvSpPr>
        <p:spPr>
          <a:xfrm>
            <a:off x="3458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560" name="Google Shape;1560;p71"/>
          <p:cNvSpPr txBox="1"/>
          <p:nvPr/>
        </p:nvSpPr>
        <p:spPr>
          <a:xfrm>
            <a:off x="61377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561" name="Google Shape;1561;p71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562" name="Google Shape;1562;p71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3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Introduction Structure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955900"/>
            <a:ext cx="8520600" cy="3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Comparable Projections: model and scenarios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Some trivial solutions: Equal initialization, ClusterMap, Dynamic t-SNE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arabicPeriod"/>
            </a:pPr>
            <a:r>
              <a:rPr lang="zh-CN">
                <a:solidFill>
                  <a:srgbClr val="FF0000"/>
                </a:solidFill>
              </a:rPr>
              <a:t>Drawbacks of Dynamic t-SNE:</a:t>
            </a:r>
            <a:endParaRPr>
              <a:solidFill>
                <a:srgbClr val="FF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alphaLcPeriod"/>
            </a:pPr>
            <a:r>
              <a:rPr b="1" lang="zh-CN">
                <a:solidFill>
                  <a:srgbClr val="FF0000"/>
                </a:solidFill>
              </a:rPr>
              <a:t>Distortion/Unfaithfulness</a:t>
            </a:r>
            <a:endParaRPr b="1">
              <a:solidFill>
                <a:srgbClr val="FF0000"/>
              </a:solidFill>
            </a:endParaRPr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romanLcPeriod"/>
            </a:pPr>
            <a:r>
              <a:rPr lang="zh-CN">
                <a:solidFill>
                  <a:srgbClr val="FF0000"/>
                </a:solidFill>
              </a:rPr>
              <a:t>disturb</a:t>
            </a:r>
            <a:r>
              <a:rPr lang="zh-CN">
                <a:solidFill>
                  <a:srgbClr val="FF0000"/>
                </a:solidFill>
              </a:rPr>
              <a:t>ed</a:t>
            </a:r>
            <a:r>
              <a:rPr lang="zh-CN">
                <a:solidFill>
                  <a:srgbClr val="FF0000"/>
                </a:solidFill>
              </a:rPr>
              <a:t> local structure  as a result of rigid constraint, especially when </a:t>
            </a:r>
            <a:r>
              <a:rPr lang="zh-CN">
                <a:solidFill>
                  <a:srgbClr val="FF0000"/>
                </a:solidFill>
              </a:rPr>
              <a:t>abrupt</a:t>
            </a:r>
            <a:r>
              <a:rPr lang="zh-CN">
                <a:solidFill>
                  <a:srgbClr val="FF0000"/>
                </a:solidFill>
              </a:rPr>
              <a:t> changes happen</a:t>
            </a:r>
            <a:endParaRPr b="1">
              <a:solidFill>
                <a:srgbClr val="FF0000"/>
              </a:solidFill>
            </a:endParaRPr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romanLcPeriod"/>
            </a:pPr>
            <a:r>
              <a:rPr lang="zh-CN">
                <a:solidFill>
                  <a:srgbClr val="FF0000"/>
                </a:solidFill>
              </a:rPr>
              <a:t>later changes will </a:t>
            </a:r>
            <a:r>
              <a:rPr lang="zh-CN">
                <a:solidFill>
                  <a:srgbClr val="FF0000"/>
                </a:solidFill>
              </a:rPr>
              <a:t>affect</a:t>
            </a:r>
            <a:r>
              <a:rPr lang="zh-CN">
                <a:solidFill>
                  <a:srgbClr val="FF0000"/>
                </a:solidFill>
              </a:rPr>
              <a:t> </a:t>
            </a:r>
            <a:r>
              <a:rPr lang="zh-CN">
                <a:solidFill>
                  <a:srgbClr val="FF0000"/>
                </a:solidFill>
              </a:rPr>
              <a:t>early projections</a:t>
            </a:r>
            <a:endParaRPr>
              <a:solidFill>
                <a:srgbClr val="FF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alphaLcPeriod"/>
            </a:pPr>
            <a:r>
              <a:rPr b="1" lang="zh-CN">
                <a:solidFill>
                  <a:srgbClr val="FF0000"/>
                </a:solidFill>
              </a:rPr>
              <a:t>L</a:t>
            </a:r>
            <a:r>
              <a:rPr b="1" lang="zh-CN">
                <a:solidFill>
                  <a:srgbClr val="FF0000"/>
                </a:solidFill>
              </a:rPr>
              <a:t>imited a</a:t>
            </a:r>
            <a:r>
              <a:rPr b="1" lang="zh-CN">
                <a:solidFill>
                  <a:srgbClr val="FF0000"/>
                </a:solidFill>
              </a:rPr>
              <a:t>pplication: </a:t>
            </a:r>
            <a:r>
              <a:rPr lang="zh-CN">
                <a:solidFill>
                  <a:srgbClr val="FF0000"/>
                </a:solidFill>
              </a:rPr>
              <a:t>not suitable for streaming data</a:t>
            </a:r>
            <a:endParaRPr>
              <a:solidFill>
                <a:srgbClr val="FF0000"/>
              </a:solidFill>
            </a:endParaRPr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romanLcPeriod"/>
            </a:pPr>
            <a:r>
              <a:rPr lang="zh-CN">
                <a:solidFill>
                  <a:srgbClr val="FF0000"/>
                </a:solidFill>
              </a:rPr>
              <a:t>computational burden</a:t>
            </a:r>
            <a:endParaRPr>
              <a:solidFill>
                <a:srgbClr val="FF0000"/>
              </a:solidFill>
            </a:endParaRPr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romanLcPeriod"/>
            </a:pPr>
            <a:r>
              <a:rPr lang="zh-CN">
                <a:solidFill>
                  <a:srgbClr val="FF0000"/>
                </a:solidFill>
              </a:rPr>
              <a:t>memory </a:t>
            </a:r>
            <a:r>
              <a:rPr lang="zh-CN">
                <a:solidFill>
                  <a:srgbClr val="FF0000"/>
                </a:solidFill>
              </a:rPr>
              <a:t>pressure</a:t>
            </a:r>
            <a:endParaRPr>
              <a:solidFill>
                <a:srgbClr val="FF0000"/>
              </a:solidFill>
            </a:endParaRPr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romanLcPeriod"/>
            </a:pPr>
            <a:r>
              <a:rPr lang="zh-CN">
                <a:solidFill>
                  <a:srgbClr val="FF0000"/>
                </a:solidFill>
              </a:rPr>
              <a:t>unable to fix historical projections</a:t>
            </a:r>
            <a:endParaRPr>
              <a:solidFill>
                <a:srgbClr val="FF0000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Our Joint t-SNE: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basic idea: preserve low-dim topology </a:t>
            </a:r>
            <a:r>
              <a:rPr lang="zh-CN"/>
              <a:t>selectively</a:t>
            </a:r>
            <a:r>
              <a:rPr lang="zh-CN"/>
              <a:t> based on high-dim similarity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GFD: how good it is in measuring graph similarity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Vector constraint: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Superiorty of Jt: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Visual consistency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Projection fidelity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A</a:t>
            </a:r>
            <a:r>
              <a:rPr lang="zh-CN"/>
              <a:t>pplicable in real scenarios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Evaluation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72"/>
          <p:cNvSpPr txBox="1"/>
          <p:nvPr/>
        </p:nvSpPr>
        <p:spPr>
          <a:xfrm>
            <a:off x="1081525" y="10474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1568" name="Google Shape;1568;p72"/>
          <p:cNvSpPr txBox="1"/>
          <p:nvPr/>
        </p:nvSpPr>
        <p:spPr>
          <a:xfrm>
            <a:off x="1250424" y="14278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1569" name="Google Shape;1569;p72"/>
          <p:cNvCxnSpPr>
            <a:endCxn id="1568" idx="1"/>
          </p:cNvCxnSpPr>
          <p:nvPr/>
        </p:nvCxnSpPr>
        <p:spPr>
          <a:xfrm>
            <a:off x="1065624" y="14030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0" name="Google Shape;1570;p72"/>
          <p:cNvCxnSpPr>
            <a:endCxn id="1568" idx="1"/>
          </p:cNvCxnSpPr>
          <p:nvPr/>
        </p:nvCxnSpPr>
        <p:spPr>
          <a:xfrm flipH="1" rot="10800000">
            <a:off x="1081524" y="15971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1" name="Google Shape;15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25" y="10353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50" y="2524349"/>
            <a:ext cx="1683150" cy="126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1175" y="2586938"/>
            <a:ext cx="1521651" cy="11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8100" y="2533825"/>
            <a:ext cx="1521650" cy="114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1666" y="3716241"/>
            <a:ext cx="1589446" cy="119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7884" y="3764919"/>
            <a:ext cx="1521662" cy="11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3468" y="145589"/>
            <a:ext cx="1589446" cy="119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51675" y="80650"/>
            <a:ext cx="1521675" cy="114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77260" y="1273324"/>
            <a:ext cx="1589477" cy="119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75200" y="1222673"/>
            <a:ext cx="1521675" cy="114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7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675" y="3688170"/>
            <a:ext cx="1436950" cy="108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7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10925" y="2644650"/>
            <a:ext cx="1353901" cy="102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7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67450" y="3688150"/>
            <a:ext cx="1436950" cy="108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7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97275" y="2778871"/>
            <a:ext cx="1030600" cy="75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7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42925" y="4093288"/>
            <a:ext cx="1030588" cy="4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72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0.09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0.09</a:t>
            </a:r>
            <a:endParaRPr sz="1900"/>
          </a:p>
        </p:txBody>
      </p:sp>
      <p:sp>
        <p:nvSpPr>
          <p:cNvPr id="1587" name="Google Shape;1587;p72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588" name="Google Shape;1588;p72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589" name="Google Shape;1589;p72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590" name="Google Shape;1590;p72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591" name="Google Shape;1591;p72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592" name="Google Shape;1592;p72"/>
          <p:cNvSpPr txBox="1"/>
          <p:nvPr/>
        </p:nvSpPr>
        <p:spPr>
          <a:xfrm>
            <a:off x="37628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593" name="Google Shape;1593;p72"/>
          <p:cNvSpPr txBox="1"/>
          <p:nvPr/>
        </p:nvSpPr>
        <p:spPr>
          <a:xfrm>
            <a:off x="6290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594" name="Google Shape;1594;p72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595" name="Google Shape;1595;p72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5_cluster_trans_overlap_split_contract</a:t>
            </a:r>
            <a:endParaRPr/>
          </a:p>
        </p:txBody>
      </p:sp>
      <p:sp>
        <p:nvSpPr>
          <p:cNvPr id="1601" name="Google Shape;1601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split in k-means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74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607" name="Google Shape;1607;p74"/>
          <p:cNvSpPr txBox="1"/>
          <p:nvPr/>
        </p:nvSpPr>
        <p:spPr>
          <a:xfrm>
            <a:off x="20804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608" name="Google Shape;1608;p74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609" name="Google Shape;1609;p74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610" name="Google Shape;1610;p74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611" name="Google Shape;1611;p74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612" name="Google Shape;1612;p74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613" name="Google Shape;1613;p74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614" name="Google Shape;161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1200"/>
            <a:ext cx="2161475" cy="16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450" y="2359500"/>
            <a:ext cx="1686725" cy="12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875" y="2383837"/>
            <a:ext cx="1621875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450" y="2359500"/>
            <a:ext cx="1588501" cy="119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3776" y="3567674"/>
            <a:ext cx="1703400" cy="127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5875" y="3598244"/>
            <a:ext cx="1621875" cy="121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0600" y="3623281"/>
            <a:ext cx="1588501" cy="1191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75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626" name="Google Shape;1626;p75"/>
          <p:cNvSpPr txBox="1"/>
          <p:nvPr/>
        </p:nvSpPr>
        <p:spPr>
          <a:xfrm>
            <a:off x="20804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627" name="Google Shape;1627;p75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628" name="Google Shape;1628;p75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629" name="Google Shape;1629;p75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630" name="Google Shape;1630;p75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631" name="Google Shape;1631;p75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632" name="Google Shape;1632;p75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633" name="Google Shape;16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5345"/>
            <a:ext cx="1588499" cy="119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875" y="2367725"/>
            <a:ext cx="1688856" cy="12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051" y="2367720"/>
            <a:ext cx="1688850" cy="126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3270" y="2367725"/>
            <a:ext cx="1688850" cy="126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50" y="3634351"/>
            <a:ext cx="1471200" cy="110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8050" y="3590350"/>
            <a:ext cx="1588506" cy="11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36426" y="3634350"/>
            <a:ext cx="1558026" cy="116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24325" y="3666911"/>
            <a:ext cx="1471200" cy="110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131525"/>
            <a:ext cx="1588501" cy="119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76700" y="1175512"/>
            <a:ext cx="1471205" cy="11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18950" y="1131532"/>
            <a:ext cx="1558026" cy="116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7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83287" y="1109113"/>
            <a:ext cx="1648274" cy="12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14750" y="-535425"/>
            <a:ext cx="17145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7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83275" y="-752325"/>
            <a:ext cx="1648275" cy="126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5_cluster_trans_overlap_split_contract_2</a:t>
            </a:r>
            <a:endParaRPr/>
          </a:p>
        </p:txBody>
      </p:sp>
      <p:sp>
        <p:nvSpPr>
          <p:cNvPr id="1652" name="Google Shape;1652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split in random select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77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658" name="Google Shape;1658;p77"/>
          <p:cNvSpPr txBox="1"/>
          <p:nvPr/>
        </p:nvSpPr>
        <p:spPr>
          <a:xfrm>
            <a:off x="20804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659" name="Google Shape;1659;p77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660" name="Google Shape;1660;p77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661" name="Google Shape;1661;p77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662" name="Google Shape;1662;p77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663" name="Google Shape;1663;p77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664" name="Google Shape;1664;p77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665" name="Google Shape;166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5" y="1688550"/>
            <a:ext cx="1837800" cy="1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125" y="3364950"/>
            <a:ext cx="1837837" cy="1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125" y="3364950"/>
            <a:ext cx="1837800" cy="1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150" y="3448200"/>
            <a:ext cx="1726800" cy="12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1625" y="2153100"/>
            <a:ext cx="1726800" cy="12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7075" y="2153125"/>
            <a:ext cx="1800850" cy="135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1975" y="2180863"/>
            <a:ext cx="1726800" cy="129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84600" y="921058"/>
            <a:ext cx="1800850" cy="135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32375" y="967796"/>
            <a:ext cx="1676200" cy="125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9575" y="1014574"/>
            <a:ext cx="1676200" cy="125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5_cluster_trans_overlap_split_contract_3</a:t>
            </a:r>
            <a:endParaRPr/>
          </a:p>
        </p:txBody>
      </p:sp>
      <p:sp>
        <p:nvSpPr>
          <p:cNvPr id="1680" name="Google Shape;1680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split in k-means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79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686" name="Google Shape;1686;p79"/>
          <p:cNvSpPr txBox="1"/>
          <p:nvPr/>
        </p:nvSpPr>
        <p:spPr>
          <a:xfrm>
            <a:off x="20804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687" name="Google Shape;1687;p79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688" name="Google Shape;1688;p79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689" name="Google Shape;1689;p79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690" name="Google Shape;1690;p79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691" name="Google Shape;1691;p79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692" name="Google Shape;1692;p79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693" name="Google Shape;169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75" y="2369450"/>
            <a:ext cx="1983899" cy="148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850" y="2429975"/>
            <a:ext cx="1797774" cy="13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4412" y="2429988"/>
            <a:ext cx="1797774" cy="134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6100" y="2429969"/>
            <a:ext cx="1674195" cy="12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5825" y="3857370"/>
            <a:ext cx="1797750" cy="13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3575" y="3857365"/>
            <a:ext cx="1797774" cy="134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28400" y="3717771"/>
            <a:ext cx="1983883" cy="148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Quantitative Analysis</a:t>
            </a:r>
            <a:endParaRPr/>
          </a:p>
        </p:txBody>
      </p:sp>
      <p:sp>
        <p:nvSpPr>
          <p:cNvPr id="1705" name="Google Shape;1705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Not finished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81"/>
          <p:cNvSpPr txBox="1"/>
          <p:nvPr/>
        </p:nvSpPr>
        <p:spPr>
          <a:xfrm>
            <a:off x="1157725" y="9712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1711" name="Google Shape;1711;p81"/>
          <p:cNvSpPr txBox="1"/>
          <p:nvPr/>
        </p:nvSpPr>
        <p:spPr>
          <a:xfrm>
            <a:off x="1326624" y="13516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1712" name="Google Shape;1712;p81"/>
          <p:cNvCxnSpPr>
            <a:endCxn id="1711" idx="1"/>
          </p:cNvCxnSpPr>
          <p:nvPr/>
        </p:nvCxnSpPr>
        <p:spPr>
          <a:xfrm>
            <a:off x="1141824" y="13268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81"/>
          <p:cNvCxnSpPr>
            <a:endCxn id="1711" idx="1"/>
          </p:cNvCxnSpPr>
          <p:nvPr/>
        </p:nvCxnSpPr>
        <p:spPr>
          <a:xfrm flipH="1" rot="10800000">
            <a:off x="1157724" y="15209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4" name="Google Shape;17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9591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75" y="2495200"/>
            <a:ext cx="1675250" cy="125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899" y="2390006"/>
            <a:ext cx="1734037" cy="130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9357" y="2386291"/>
            <a:ext cx="1675221" cy="125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8769" y="3599255"/>
            <a:ext cx="1675221" cy="125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1009" y="3631055"/>
            <a:ext cx="1632818" cy="122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47308" y="0"/>
            <a:ext cx="1675221" cy="125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71266" y="1"/>
            <a:ext cx="1675246" cy="12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47308" y="1179259"/>
            <a:ext cx="1675221" cy="125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42351" y="1203563"/>
            <a:ext cx="1675243" cy="12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5037" y="3751642"/>
            <a:ext cx="1328309" cy="100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80325" y="2568777"/>
            <a:ext cx="1353901" cy="102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8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80325" y="3727676"/>
            <a:ext cx="1353901" cy="102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81"/>
          <p:cNvPicPr preferRelativeResize="0"/>
          <p:nvPr/>
        </p:nvPicPr>
        <p:blipFill rotWithShape="1">
          <a:blip r:embed="rId16">
            <a:alphaModFix/>
          </a:blip>
          <a:srcRect b="0" l="0" r="8130" t="0"/>
          <a:stretch/>
        </p:blipFill>
        <p:spPr>
          <a:xfrm>
            <a:off x="5151558" y="4042964"/>
            <a:ext cx="1005562" cy="40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8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07199" y="2871082"/>
            <a:ext cx="1102891" cy="484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81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730" name="Google Shape;1730;p81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731" name="Google Shape;1731;p81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732" name="Google Shape;1732;p81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733" name="Google Shape;1733;p81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734" name="Google Shape;1734;p81"/>
          <p:cNvSpPr txBox="1"/>
          <p:nvPr/>
        </p:nvSpPr>
        <p:spPr>
          <a:xfrm>
            <a:off x="35342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735" name="Google Shape;1735;p81"/>
          <p:cNvSpPr txBox="1"/>
          <p:nvPr/>
        </p:nvSpPr>
        <p:spPr>
          <a:xfrm>
            <a:off x="62139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736" name="Google Shape;1736;p81"/>
          <p:cNvSpPr/>
          <p:nvPr/>
        </p:nvSpPr>
        <p:spPr>
          <a:xfrm>
            <a:off x="2709375" y="70900"/>
            <a:ext cx="7494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81"/>
          <p:cNvSpPr txBox="1"/>
          <p:nvPr/>
        </p:nvSpPr>
        <p:spPr>
          <a:xfrm>
            <a:off x="152400" y="152400"/>
            <a:ext cx="55281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076" y="3936005"/>
            <a:ext cx="1639626" cy="122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5238" y="3940487"/>
            <a:ext cx="1639626" cy="122971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Drawbacks of Dynamic t-SNE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trike="sngStrike"/>
              <a:t>Smoothing effect</a:t>
            </a:r>
            <a:r>
              <a:rPr lang="zh-CN"/>
              <a:t> </a:t>
            </a:r>
            <a:r>
              <a:rPr b="1" lang="zh-CN"/>
              <a:t>Distortion</a:t>
            </a:r>
            <a:r>
              <a:rPr lang="zh-CN"/>
              <a:t> of </a:t>
            </a:r>
            <a:r>
              <a:rPr b="1" lang="zh-CN"/>
              <a:t>Local</a:t>
            </a:r>
            <a:r>
              <a:rPr lang="zh-CN"/>
              <a:t>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distortion as a result of </a:t>
            </a:r>
            <a:r>
              <a:rPr lang="zh-CN">
                <a:solidFill>
                  <a:srgbClr val="FF0000"/>
                </a:solidFill>
              </a:rPr>
              <a:t>rigid constraint</a:t>
            </a:r>
            <a:r>
              <a:rPr lang="zh-CN"/>
              <a:t>, especially when abrupt changes happen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trike="sngStrike"/>
              <a:t>Information leakage</a:t>
            </a:r>
            <a:r>
              <a:rPr lang="zh-CN"/>
              <a:t> </a:t>
            </a:r>
            <a:r>
              <a:rPr b="1" lang="zh-CN"/>
              <a:t>Distortion</a:t>
            </a:r>
            <a:r>
              <a:rPr lang="zh-CN"/>
              <a:t> of </a:t>
            </a:r>
            <a:r>
              <a:rPr b="1" lang="zh-CN"/>
              <a:t>Global</a:t>
            </a:r>
            <a:r>
              <a:rPr lang="zh-CN"/>
              <a:t>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later information shown in early projections </a:t>
            </a:r>
            <a:r>
              <a:rPr lang="zh-CN"/>
              <a:t>because of </a:t>
            </a:r>
            <a:r>
              <a:rPr lang="zh-CN">
                <a:solidFill>
                  <a:srgbClr val="FF0000"/>
                </a:solidFill>
              </a:rPr>
              <a:t>optimizing full sequence of projections at the same time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Limited Application: </a:t>
            </a:r>
            <a:r>
              <a:rPr lang="zh-CN" sz="1400"/>
              <a:t>not for streaming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computational burden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memory pressure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unable to fix historical projections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9"/>
          <p:cNvGrpSpPr/>
          <p:nvPr/>
        </p:nvGrpSpPr>
        <p:grpSpPr>
          <a:xfrm>
            <a:off x="5285025" y="39425"/>
            <a:ext cx="3833400" cy="1383900"/>
            <a:chOff x="340425" y="3530150"/>
            <a:chExt cx="3833400" cy="1383900"/>
          </a:xfrm>
        </p:grpSpPr>
        <p:sp>
          <p:nvSpPr>
            <p:cNvPr id="100" name="Google Shape;100;p19"/>
            <p:cNvSpPr/>
            <p:nvPr/>
          </p:nvSpPr>
          <p:spPr>
            <a:xfrm>
              <a:off x="340425" y="3530150"/>
              <a:ext cx="3833400" cy="1383900"/>
            </a:xfrm>
            <a:prstGeom prst="rect">
              <a:avLst/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" name="Google Shape;101;p19"/>
            <p:cNvGrpSpPr/>
            <p:nvPr/>
          </p:nvGrpSpPr>
          <p:grpSpPr>
            <a:xfrm>
              <a:off x="517738" y="3604150"/>
              <a:ext cx="3655988" cy="1139875"/>
              <a:chOff x="5488013" y="0"/>
              <a:chExt cx="3655988" cy="1139875"/>
            </a:xfrm>
          </p:grpSpPr>
          <p:sp>
            <p:nvSpPr>
              <p:cNvPr id="102" name="Google Shape;102;p19"/>
              <p:cNvSpPr/>
              <p:nvPr/>
            </p:nvSpPr>
            <p:spPr>
              <a:xfrm>
                <a:off x="6122975" y="223350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9"/>
              <p:cNvSpPr/>
              <p:nvPr/>
            </p:nvSpPr>
            <p:spPr>
              <a:xfrm>
                <a:off x="6402625" y="201150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4" name="Google Shape;104;p19"/>
              <p:cNvCxnSpPr>
                <a:stCxn id="102" idx="6"/>
                <a:endCxn id="103" idx="2"/>
              </p:cNvCxnSpPr>
              <p:nvPr/>
            </p:nvCxnSpPr>
            <p:spPr>
              <a:xfrm flipH="1" rot="10800000">
                <a:off x="6211775" y="245550"/>
                <a:ext cx="190800" cy="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19"/>
              <p:cNvSpPr/>
              <p:nvPr/>
            </p:nvSpPr>
            <p:spPr>
              <a:xfrm>
                <a:off x="5488013" y="992713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9"/>
              <p:cNvSpPr/>
              <p:nvPr/>
            </p:nvSpPr>
            <p:spPr>
              <a:xfrm>
                <a:off x="6402613" y="859513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7" name="Google Shape;107;p19"/>
              <p:cNvCxnSpPr>
                <a:stCxn id="105" idx="6"/>
                <a:endCxn id="106" idx="2"/>
              </p:cNvCxnSpPr>
              <p:nvPr/>
            </p:nvCxnSpPr>
            <p:spPr>
              <a:xfrm flipH="1" rot="10800000">
                <a:off x="5576813" y="903913"/>
                <a:ext cx="825900" cy="13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8" name="Google Shape;108;p19"/>
              <p:cNvSpPr/>
              <p:nvPr/>
            </p:nvSpPr>
            <p:spPr>
              <a:xfrm>
                <a:off x="5687125" y="736625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9"/>
              <p:cNvSpPr/>
              <p:nvPr/>
            </p:nvSpPr>
            <p:spPr>
              <a:xfrm>
                <a:off x="6402625" y="642525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" name="Google Shape;110;p19"/>
              <p:cNvCxnSpPr>
                <a:stCxn id="108" idx="6"/>
                <a:endCxn id="109" idx="2"/>
              </p:cNvCxnSpPr>
              <p:nvPr/>
            </p:nvCxnSpPr>
            <p:spPr>
              <a:xfrm flipH="1" rot="10800000">
                <a:off x="5775925" y="686825"/>
                <a:ext cx="626700" cy="9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1" name="Google Shape;111;p19"/>
              <p:cNvSpPr txBox="1"/>
              <p:nvPr/>
            </p:nvSpPr>
            <p:spPr>
              <a:xfrm>
                <a:off x="6546300" y="0"/>
                <a:ext cx="24732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/>
                  <a:t>ground truth </a:t>
                </a:r>
                <a:r>
                  <a:rPr lang="zh-CN" sz="1000">
                    <a:solidFill>
                      <a:srgbClr val="FF0000"/>
                    </a:solidFill>
                  </a:rPr>
                  <a:t>t_0</a:t>
                </a:r>
                <a:r>
                  <a:rPr lang="zh-CN" sz="1000"/>
                  <a:t> &amp; </a:t>
                </a:r>
                <a:r>
                  <a:rPr lang="zh-CN" sz="1000">
                    <a:solidFill>
                      <a:srgbClr val="FF0000"/>
                    </a:solidFill>
                  </a:rPr>
                  <a:t>expected </a:t>
                </a:r>
                <a:r>
                  <a:rPr lang="zh-CN" sz="1000"/>
                  <a:t>projection 0</a:t>
                </a:r>
                <a:endParaRPr sz="1000"/>
              </a:p>
            </p:txBody>
          </p:sp>
          <p:sp>
            <p:nvSpPr>
              <p:cNvPr id="112" name="Google Shape;112;p19"/>
              <p:cNvSpPr txBox="1"/>
              <p:nvPr/>
            </p:nvSpPr>
            <p:spPr>
              <a:xfrm>
                <a:off x="6546300" y="801175"/>
                <a:ext cx="2597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/>
                  <a:t>ground truth </a:t>
                </a:r>
                <a:r>
                  <a:rPr lang="zh-CN" sz="1000">
                    <a:solidFill>
                      <a:srgbClr val="FF0000"/>
                    </a:solidFill>
                  </a:rPr>
                  <a:t>t_1</a:t>
                </a:r>
                <a:r>
                  <a:rPr lang="zh-CN" sz="1000"/>
                  <a:t> &amp; </a:t>
                </a:r>
                <a:r>
                  <a:rPr lang="zh-CN" sz="1000">
                    <a:solidFill>
                      <a:srgbClr val="FF0000"/>
                    </a:solidFill>
                  </a:rPr>
                  <a:t>expected</a:t>
                </a:r>
                <a:r>
                  <a:rPr lang="zh-CN" sz="1000"/>
                  <a:t> projection 1</a:t>
                </a:r>
                <a:endParaRPr sz="1000"/>
              </a:p>
            </p:txBody>
          </p:sp>
          <p:sp>
            <p:nvSpPr>
              <p:cNvPr id="113" name="Google Shape;113;p19"/>
              <p:cNvSpPr txBox="1"/>
              <p:nvPr/>
            </p:nvSpPr>
            <p:spPr>
              <a:xfrm>
                <a:off x="6531375" y="517563"/>
                <a:ext cx="2397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>
                    <a:solidFill>
                      <a:srgbClr val="FF0000"/>
                    </a:solidFill>
                  </a:rPr>
                  <a:t>computed</a:t>
                </a:r>
                <a:r>
                  <a:rPr lang="zh-CN" sz="1000"/>
                  <a:t> projection 1</a:t>
                </a:r>
                <a:endParaRPr sz="1000"/>
              </a:p>
            </p:txBody>
          </p:sp>
          <p:sp>
            <p:nvSpPr>
              <p:cNvPr id="114" name="Google Shape;114;p19"/>
              <p:cNvSpPr/>
              <p:nvPr/>
            </p:nvSpPr>
            <p:spPr>
              <a:xfrm>
                <a:off x="5922400" y="475225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9"/>
              <p:cNvSpPr/>
              <p:nvPr/>
            </p:nvSpPr>
            <p:spPr>
              <a:xfrm>
                <a:off x="6401725" y="430825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6" name="Google Shape;116;p19"/>
              <p:cNvCxnSpPr>
                <a:stCxn id="114" idx="6"/>
                <a:endCxn id="115" idx="2"/>
              </p:cNvCxnSpPr>
              <p:nvPr/>
            </p:nvCxnSpPr>
            <p:spPr>
              <a:xfrm flipH="1" rot="10800000">
                <a:off x="6011200" y="475225"/>
                <a:ext cx="390600" cy="4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7" name="Google Shape;117;p19"/>
              <p:cNvSpPr txBox="1"/>
              <p:nvPr/>
            </p:nvSpPr>
            <p:spPr>
              <a:xfrm>
                <a:off x="6531375" y="267738"/>
                <a:ext cx="2397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>
                    <a:solidFill>
                      <a:srgbClr val="FF0000"/>
                    </a:solidFill>
                  </a:rPr>
                  <a:t>computed</a:t>
                </a:r>
                <a:r>
                  <a:rPr lang="zh-CN" sz="1000"/>
                  <a:t> projection 0</a:t>
                </a:r>
                <a:endParaRPr sz="1000"/>
              </a:p>
            </p:txBody>
          </p:sp>
        </p:grpSp>
      </p:grpSp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2175" y="2715400"/>
            <a:ext cx="1639626" cy="122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4363" y="2679013"/>
            <a:ext cx="1639634" cy="12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6083400" y="2871475"/>
            <a:ext cx="806700" cy="37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6480025" y="3334725"/>
            <a:ext cx="806700" cy="370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7430325" y="3315525"/>
            <a:ext cx="207300" cy="1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7430325" y="4420425"/>
            <a:ext cx="207300" cy="1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9"/>
          <p:cNvCxnSpPr/>
          <p:nvPr/>
        </p:nvCxnSpPr>
        <p:spPr>
          <a:xfrm>
            <a:off x="5987175" y="3922375"/>
            <a:ext cx="30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9"/>
          <p:cNvSpPr txBox="1"/>
          <p:nvPr/>
        </p:nvSpPr>
        <p:spPr>
          <a:xfrm>
            <a:off x="5254375" y="3129925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Dynamic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t-SNE</a:t>
            </a:r>
            <a:endParaRPr sz="1100"/>
          </a:p>
        </p:txBody>
      </p:sp>
      <p:sp>
        <p:nvSpPr>
          <p:cNvPr id="126" name="Google Shape;126;p19"/>
          <p:cNvSpPr txBox="1"/>
          <p:nvPr/>
        </p:nvSpPr>
        <p:spPr>
          <a:xfrm>
            <a:off x="5230825" y="4191625"/>
            <a:ext cx="80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Equal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Initialized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t-SNE</a:t>
            </a:r>
            <a:endParaRPr sz="1100"/>
          </a:p>
        </p:txBody>
      </p:sp>
      <p:sp>
        <p:nvSpPr>
          <p:cNvPr id="127" name="Google Shape;127;p19"/>
          <p:cNvSpPr/>
          <p:nvPr/>
        </p:nvSpPr>
        <p:spPr>
          <a:xfrm>
            <a:off x="5173100" y="2715400"/>
            <a:ext cx="3970800" cy="2428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" name="Google Shape;174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600" y="135253"/>
            <a:ext cx="1422160" cy="107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760" y="126710"/>
            <a:ext cx="1444690" cy="109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244" y="105375"/>
            <a:ext cx="1444681" cy="109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9000" y="124588"/>
            <a:ext cx="1422151" cy="107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5350" y="1584461"/>
            <a:ext cx="1422151" cy="10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5000" y="1606564"/>
            <a:ext cx="1353901" cy="102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8250" y="1584163"/>
            <a:ext cx="1444700" cy="109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725" y="1567375"/>
            <a:ext cx="1444700" cy="109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82"/>
          <p:cNvSpPr txBox="1"/>
          <p:nvPr/>
        </p:nvSpPr>
        <p:spPr>
          <a:xfrm>
            <a:off x="-178000" y="48215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751" name="Google Shape;1751;p82"/>
          <p:cNvSpPr txBox="1"/>
          <p:nvPr/>
        </p:nvSpPr>
        <p:spPr>
          <a:xfrm>
            <a:off x="-64750" y="15697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  <p:sp>
        <p:nvSpPr>
          <p:cNvPr id="1752" name="Google Shape;1752;p82"/>
          <p:cNvSpPr txBox="1"/>
          <p:nvPr/>
        </p:nvSpPr>
        <p:spPr>
          <a:xfrm>
            <a:off x="-330400" y="292055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753" name="Google Shape;1753;p82"/>
          <p:cNvSpPr txBox="1"/>
          <p:nvPr/>
        </p:nvSpPr>
        <p:spPr>
          <a:xfrm>
            <a:off x="-217150" y="40081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  <p:sp>
        <p:nvSpPr>
          <p:cNvPr id="1754" name="Google Shape;1754;p82"/>
          <p:cNvSpPr txBox="1"/>
          <p:nvPr/>
        </p:nvSpPr>
        <p:spPr>
          <a:xfrm>
            <a:off x="2162600" y="-382975"/>
            <a:ext cx="7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f0 - f1</a:t>
            </a:r>
            <a:endParaRPr/>
          </a:p>
        </p:txBody>
      </p:sp>
      <p:sp>
        <p:nvSpPr>
          <p:cNvPr id="1755" name="Google Shape;1755;p82"/>
          <p:cNvSpPr txBox="1"/>
          <p:nvPr/>
        </p:nvSpPr>
        <p:spPr>
          <a:xfrm>
            <a:off x="6277400" y="-382975"/>
            <a:ext cx="7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f1 - f2</a:t>
            </a:r>
            <a:endParaRPr/>
          </a:p>
        </p:txBody>
      </p:sp>
      <p:sp>
        <p:nvSpPr>
          <p:cNvPr id="1756" name="Google Shape;1756;p82"/>
          <p:cNvSpPr txBox="1"/>
          <p:nvPr/>
        </p:nvSpPr>
        <p:spPr>
          <a:xfrm>
            <a:off x="7857375" y="1238075"/>
            <a:ext cx="1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cluster 4</a:t>
            </a:r>
            <a:endParaRPr/>
          </a:p>
        </p:txBody>
      </p:sp>
      <p:sp>
        <p:nvSpPr>
          <p:cNvPr id="1757" name="Google Shape;1757;p82"/>
          <p:cNvSpPr txBox="1"/>
          <p:nvPr/>
        </p:nvSpPr>
        <p:spPr>
          <a:xfrm>
            <a:off x="7857375" y="3447875"/>
            <a:ext cx="1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cluster 3</a:t>
            </a:r>
            <a:endParaRPr/>
          </a:p>
        </p:txBody>
      </p:sp>
      <p:pic>
        <p:nvPicPr>
          <p:cNvPr id="1758" name="Google Shape;1758;p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3625" y="2760574"/>
            <a:ext cx="1422151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8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04075" y="2760575"/>
            <a:ext cx="1422151" cy="107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62725" y="2760575"/>
            <a:ext cx="1444715" cy="10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8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04100" y="2760587"/>
            <a:ext cx="1422151" cy="107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8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31175" y="3977250"/>
            <a:ext cx="1444725" cy="109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8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750" y="4006123"/>
            <a:ext cx="1422151" cy="107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8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70800" y="4029400"/>
            <a:ext cx="1422151" cy="107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8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38225" y="4020441"/>
            <a:ext cx="1353901" cy="102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82"/>
          <p:cNvSpPr txBox="1"/>
          <p:nvPr/>
        </p:nvSpPr>
        <p:spPr>
          <a:xfrm>
            <a:off x="-330400" y="573995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767" name="Google Shape;1767;p82"/>
          <p:cNvSpPr txBox="1"/>
          <p:nvPr/>
        </p:nvSpPr>
        <p:spPr>
          <a:xfrm>
            <a:off x="-217150" y="68275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  <p:pic>
        <p:nvPicPr>
          <p:cNvPr id="1768" name="Google Shape;1768;p8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72338" y="5514093"/>
            <a:ext cx="1444725" cy="109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8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04075" y="5514075"/>
            <a:ext cx="1444754" cy="10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8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828713" y="5488313"/>
            <a:ext cx="1512755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8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372275" y="5462556"/>
            <a:ext cx="1512750" cy="114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8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3625" y="6731492"/>
            <a:ext cx="1422151" cy="107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8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503750" y="6757350"/>
            <a:ext cx="1353914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8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859526" y="6637003"/>
            <a:ext cx="1512750" cy="1146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8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424550" y="6636999"/>
            <a:ext cx="1512750" cy="114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82"/>
          <p:cNvSpPr txBox="1"/>
          <p:nvPr/>
        </p:nvSpPr>
        <p:spPr>
          <a:xfrm>
            <a:off x="7933575" y="6419675"/>
            <a:ext cx="1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cluster 0</a:t>
            </a:r>
            <a:endParaRPr/>
          </a:p>
        </p:txBody>
      </p:sp>
      <p:sp>
        <p:nvSpPr>
          <p:cNvPr id="1777" name="Google Shape;1777;p82"/>
          <p:cNvSpPr/>
          <p:nvPr/>
        </p:nvSpPr>
        <p:spPr>
          <a:xfrm>
            <a:off x="3926225" y="326150"/>
            <a:ext cx="7494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quantitative measure</a:t>
            </a:r>
            <a:endParaRPr/>
          </a:p>
        </p:txBody>
      </p:sp>
      <p:sp>
        <p:nvSpPr>
          <p:cNvPr id="1783" name="Google Shape;1783;p83"/>
          <p:cNvSpPr txBox="1"/>
          <p:nvPr/>
        </p:nvSpPr>
        <p:spPr>
          <a:xfrm>
            <a:off x="948125" y="1714175"/>
            <a:ext cx="7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logged</a:t>
            </a:r>
            <a:endParaRPr/>
          </a:p>
        </p:txBody>
      </p:sp>
      <p:pic>
        <p:nvPicPr>
          <p:cNvPr id="1784" name="Google Shape;178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308" y="3099776"/>
            <a:ext cx="2539367" cy="15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675" y="3099772"/>
            <a:ext cx="2586400" cy="15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375" y="1017725"/>
            <a:ext cx="3012149" cy="177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3024" y="1017725"/>
            <a:ext cx="2956625" cy="17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83"/>
          <p:cNvSpPr/>
          <p:nvPr/>
        </p:nvSpPr>
        <p:spPr>
          <a:xfrm>
            <a:off x="6528800" y="216550"/>
            <a:ext cx="7494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84"/>
          <p:cNvSpPr txBox="1"/>
          <p:nvPr/>
        </p:nvSpPr>
        <p:spPr>
          <a:xfrm>
            <a:off x="7623600" y="29969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794" name="Google Shape;1794;p84"/>
          <p:cNvSpPr txBox="1"/>
          <p:nvPr/>
        </p:nvSpPr>
        <p:spPr>
          <a:xfrm>
            <a:off x="7623600" y="3045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795" name="Google Shape;1795;p84"/>
          <p:cNvSpPr txBox="1"/>
          <p:nvPr/>
        </p:nvSpPr>
        <p:spPr>
          <a:xfrm>
            <a:off x="7623600" y="1650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796" name="Google Shape;1796;p84"/>
          <p:cNvSpPr txBox="1"/>
          <p:nvPr/>
        </p:nvSpPr>
        <p:spPr>
          <a:xfrm>
            <a:off x="7776000" y="43431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797" name="Google Shape;1797;p84"/>
          <p:cNvSpPr txBox="1"/>
          <p:nvPr/>
        </p:nvSpPr>
        <p:spPr>
          <a:xfrm>
            <a:off x="926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798" name="Google Shape;1798;p84"/>
          <p:cNvSpPr txBox="1"/>
          <p:nvPr/>
        </p:nvSpPr>
        <p:spPr>
          <a:xfrm>
            <a:off x="18578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799" name="Google Shape;1799;p84"/>
          <p:cNvSpPr txBox="1"/>
          <p:nvPr/>
        </p:nvSpPr>
        <p:spPr>
          <a:xfrm>
            <a:off x="36993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pic>
        <p:nvPicPr>
          <p:cNvPr id="1800" name="Google Shape;180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5" y="2094595"/>
            <a:ext cx="1644888" cy="12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157" y="2571750"/>
            <a:ext cx="1644907" cy="12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0263" y="2571769"/>
            <a:ext cx="1644907" cy="123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8098" y="2586865"/>
            <a:ext cx="1604606" cy="1203443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84"/>
          <p:cNvSpPr txBox="1"/>
          <p:nvPr/>
        </p:nvSpPr>
        <p:spPr>
          <a:xfrm>
            <a:off x="56805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805" name="Google Shape;1805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8775" y="3701739"/>
            <a:ext cx="1588501" cy="1191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4925" y="3680589"/>
            <a:ext cx="1644899" cy="123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6600" y="3701750"/>
            <a:ext cx="1448034" cy="10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49775" y="131275"/>
            <a:ext cx="1604600" cy="12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3124" y="137313"/>
            <a:ext cx="1588501" cy="119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88450" y="169381"/>
            <a:ext cx="1448026" cy="108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59750" y="1340769"/>
            <a:ext cx="1588501" cy="119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8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53125" y="1354558"/>
            <a:ext cx="1588501" cy="11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8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17176" y="1341226"/>
            <a:ext cx="1604600" cy="1203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84"/>
          <p:cNvSpPr/>
          <p:nvPr/>
        </p:nvSpPr>
        <p:spPr>
          <a:xfrm>
            <a:off x="710625" y="938500"/>
            <a:ext cx="7494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4"/>
          <p:cNvSpPr txBox="1"/>
          <p:nvPr>
            <p:ph type="title"/>
          </p:nvPr>
        </p:nvSpPr>
        <p:spPr>
          <a:xfrm>
            <a:off x="311700" y="64025"/>
            <a:ext cx="443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6_cluster_dist_trans_overlap</a:t>
            </a:r>
            <a:endParaRPr/>
          </a:p>
        </p:txBody>
      </p:sp>
      <p:pic>
        <p:nvPicPr>
          <p:cNvPr id="1816" name="Google Shape;1816;p8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39800" y="2752517"/>
            <a:ext cx="991700" cy="87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8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39800" y="3886242"/>
            <a:ext cx="991712" cy="696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quantitative measure</a:t>
            </a:r>
            <a:endParaRPr/>
          </a:p>
        </p:txBody>
      </p:sp>
      <p:pic>
        <p:nvPicPr>
          <p:cNvPr id="1823" name="Google Shape;182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5" y="1218675"/>
            <a:ext cx="2516729" cy="15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122" y="1218675"/>
            <a:ext cx="2516729" cy="15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863" y="1218675"/>
            <a:ext cx="2528387" cy="15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85"/>
          <p:cNvSpPr/>
          <p:nvPr/>
        </p:nvSpPr>
        <p:spPr>
          <a:xfrm>
            <a:off x="6206600" y="2209100"/>
            <a:ext cx="550200" cy="29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27" name="Google Shape;1827;p85"/>
          <p:cNvSpPr txBox="1"/>
          <p:nvPr/>
        </p:nvSpPr>
        <p:spPr>
          <a:xfrm>
            <a:off x="6002075" y="2571750"/>
            <a:ext cx="10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exception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828" name="Google Shape;182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51525"/>
            <a:ext cx="3105515" cy="18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9326" y="2971950"/>
            <a:ext cx="3522450" cy="2117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85"/>
          <p:cNvSpPr/>
          <p:nvPr/>
        </p:nvSpPr>
        <p:spPr>
          <a:xfrm>
            <a:off x="5457200" y="145475"/>
            <a:ext cx="7494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benefits of joint tsne compared to dynamic tsne</a:t>
            </a:r>
            <a:endParaRPr/>
          </a:p>
        </p:txBody>
      </p:sp>
      <p:sp>
        <p:nvSpPr>
          <p:cNvPr id="1836" name="Google Shape;1836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Visually l</a:t>
            </a:r>
            <a:r>
              <a:rPr lang="zh-CN"/>
              <a:t>ess smoothing effect on 2 synthetic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Visually b</a:t>
            </a:r>
            <a:r>
              <a:rPr lang="zh-CN"/>
              <a:t>etter in high-dimensional data: 1 vgg data.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Better preservation of local structures: smaller </a:t>
            </a:r>
            <a:r>
              <a:rPr b="1" lang="zh-CN"/>
              <a:t>stress error</a:t>
            </a:r>
            <a:r>
              <a:rPr lang="zh-CN"/>
              <a:t> on 3 synthetic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More faithful: smaller </a:t>
            </a:r>
            <a:r>
              <a:rPr b="1" lang="zh-CN"/>
              <a:t>KL</a:t>
            </a:r>
            <a:r>
              <a:rPr lang="zh-CN"/>
              <a:t> and larger </a:t>
            </a:r>
            <a:r>
              <a:rPr b="1" lang="zh-CN"/>
              <a:t>KNN</a:t>
            </a:r>
            <a:r>
              <a:rPr lang="zh-CN"/>
              <a:t> </a:t>
            </a:r>
            <a:r>
              <a:rPr lang="zh-CN"/>
              <a:t>almost on all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* time cost on all data: </a:t>
            </a:r>
            <a:r>
              <a:rPr lang="zh-CN">
                <a:solidFill>
                  <a:srgbClr val="FF0000"/>
                </a:solidFill>
              </a:rPr>
              <a:t>too slow, and not comparable because of library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zh-CN" strike="sngStrike">
                <a:solidFill>
                  <a:srgbClr val="434343"/>
                </a:solidFill>
              </a:rPr>
              <a:t>More robust to data: dynamic tsne always cannot find solution in terms of perplexity </a:t>
            </a:r>
            <a:r>
              <a:rPr lang="zh-CN"/>
              <a:t>(implementation problem, nothing wrong in algorithm)</a:t>
            </a:r>
            <a:endParaRPr strike="sngStrike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Real World Use Case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Biology</a:t>
            </a:r>
            <a:endParaRPr/>
          </a:p>
        </p:txBody>
      </p:sp>
      <p:sp>
        <p:nvSpPr>
          <p:cNvPr id="1847" name="Google Shape;1847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Dataset from paper “Adult mouse cortical cell taxonomy revealed by single cell transcriptomics.”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Our experiment design: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all together 1600+ </a:t>
            </a:r>
            <a:r>
              <a:rPr lang="zh-CN"/>
              <a:t>cells, 24000+ genes in the original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randomly sample 10000 genes as features for 1600+ cells as dataset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use all the other genes as features </a:t>
            </a:r>
            <a:r>
              <a:rPr lang="zh-CN"/>
              <a:t>for 1600+ cells as dataset 2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alignment of cells in original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role of different genes vary too much -- cannot use subcomponent (very low similarity)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</a:t>
            </a:r>
            <a:r>
              <a:rPr lang="zh-CN"/>
              <a:t>iological Datasets</a:t>
            </a:r>
            <a:endParaRPr/>
          </a:p>
        </p:txBody>
      </p:sp>
      <p:pic>
        <p:nvPicPr>
          <p:cNvPr id="1853" name="Google Shape;185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75" y="1251112"/>
            <a:ext cx="3774257" cy="204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89"/>
          <p:cNvSpPr txBox="1"/>
          <p:nvPr/>
        </p:nvSpPr>
        <p:spPr>
          <a:xfrm>
            <a:off x="621775" y="3734500"/>
            <a:ext cx="3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number of points are not the same.</a:t>
            </a:r>
            <a:endParaRPr/>
          </a:p>
        </p:txBody>
      </p:sp>
      <p:pic>
        <p:nvPicPr>
          <p:cNvPr id="1855" name="Google Shape;185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017729"/>
            <a:ext cx="4059660" cy="2283548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89"/>
          <p:cNvSpPr txBox="1"/>
          <p:nvPr/>
        </p:nvSpPr>
        <p:spPr>
          <a:xfrm>
            <a:off x="4534525" y="3626800"/>
            <a:ext cx="4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Same RNA-seq measured by different protocols,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Won’t be too many differences ...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Multifield Scalar Data</a:t>
            </a:r>
            <a:endParaRPr/>
          </a:p>
        </p:txBody>
      </p:sp>
      <p:sp>
        <p:nvSpPr>
          <p:cNvPr id="1862" name="Google Shape;1862;p90"/>
          <p:cNvSpPr txBox="1"/>
          <p:nvPr>
            <p:ph idx="1" type="body"/>
          </p:nvPr>
        </p:nvSpPr>
        <p:spPr>
          <a:xfrm>
            <a:off x="311700" y="1152475"/>
            <a:ext cx="618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</a:t>
            </a:r>
            <a:r>
              <a:rPr lang="zh-CN"/>
              <a:t>nstability simulation of an ionization front dataset: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http://sciviscontest-staging.ieeevis.org/2008/data.html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The scientists performed three-dimensional radiation hydrodynamical calculations of ionization front instabilities in which multifrequency radiative transfer is coupled to eight species primordial chemistry.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They simulated </a:t>
            </a:r>
            <a:r>
              <a:rPr lang="zh-CN">
                <a:solidFill>
                  <a:srgbClr val="FF0000"/>
                </a:solidFill>
              </a:rPr>
              <a:t>ten scalar fields</a:t>
            </a:r>
            <a:r>
              <a:rPr lang="zh-CN"/>
              <a:t>: particle density, temperature, and 8 chemical species. The velocity field is also simulated.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3" name="Google Shape;186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500" y="2069450"/>
            <a:ext cx="2832500" cy="30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GSE71585_RefSeq_RPKM</a:t>
            </a:r>
            <a:endParaRPr/>
          </a:p>
        </p:txBody>
      </p:sp>
      <p:pic>
        <p:nvPicPr>
          <p:cNvPr id="1869" name="Google Shape;186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450" y="1017730"/>
            <a:ext cx="2072034" cy="155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643" y="1017725"/>
            <a:ext cx="2072034" cy="15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91"/>
          <p:cNvSpPr txBox="1"/>
          <p:nvPr/>
        </p:nvSpPr>
        <p:spPr>
          <a:xfrm>
            <a:off x="793925" y="2923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872" name="Google Shape;1872;p91"/>
          <p:cNvSpPr txBox="1"/>
          <p:nvPr/>
        </p:nvSpPr>
        <p:spPr>
          <a:xfrm>
            <a:off x="918600" y="1658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873" name="Google Shape;1873;p91"/>
          <p:cNvSpPr txBox="1"/>
          <p:nvPr/>
        </p:nvSpPr>
        <p:spPr>
          <a:xfrm>
            <a:off x="1076825" y="4262175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874" name="Google Shape;187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2453" y="2482031"/>
            <a:ext cx="2072026" cy="155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9675" y="2482037"/>
            <a:ext cx="2072026" cy="155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2450" y="3987843"/>
            <a:ext cx="2072026" cy="155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9125" y="4036050"/>
            <a:ext cx="1884842" cy="14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4375" y="-647350"/>
            <a:ext cx="2707700" cy="16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2143125" y="1683550"/>
            <a:ext cx="4549800" cy="3214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Distortion of Local Structure</a:t>
            </a:r>
            <a:endParaRPr/>
          </a:p>
        </p:txBody>
      </p:sp>
      <p:grpSp>
        <p:nvGrpSpPr>
          <p:cNvPr id="134" name="Google Shape;134;p20"/>
          <p:cNvGrpSpPr/>
          <p:nvPr/>
        </p:nvGrpSpPr>
        <p:grpSpPr>
          <a:xfrm>
            <a:off x="173600" y="2078300"/>
            <a:ext cx="1682946" cy="1617583"/>
            <a:chOff x="442238" y="1843100"/>
            <a:chExt cx="1682946" cy="1617583"/>
          </a:xfrm>
        </p:grpSpPr>
        <p:sp>
          <p:nvSpPr>
            <p:cNvPr id="135" name="Google Shape;135;p20"/>
            <p:cNvSpPr/>
            <p:nvPr/>
          </p:nvSpPr>
          <p:spPr>
            <a:xfrm>
              <a:off x="1112205" y="1843100"/>
              <a:ext cx="312900" cy="312900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442238" y="2384185"/>
              <a:ext cx="312900" cy="3129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1549437" y="3147783"/>
              <a:ext cx="312900" cy="312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698192" y="3147783"/>
              <a:ext cx="312900" cy="31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1812284" y="2321598"/>
              <a:ext cx="312900" cy="3129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0" name="Google Shape;140;p20"/>
            <p:cNvCxnSpPr>
              <a:stCxn id="135" idx="5"/>
              <a:endCxn id="139" idx="1"/>
            </p:cNvCxnSpPr>
            <p:nvPr/>
          </p:nvCxnSpPr>
          <p:spPr>
            <a:xfrm>
              <a:off x="1379282" y="2110177"/>
              <a:ext cx="478800" cy="25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20"/>
            <p:cNvCxnSpPr>
              <a:stCxn id="135" idx="3"/>
              <a:endCxn id="136" idx="7"/>
            </p:cNvCxnSpPr>
            <p:nvPr/>
          </p:nvCxnSpPr>
          <p:spPr>
            <a:xfrm flipH="1">
              <a:off x="709228" y="2110177"/>
              <a:ext cx="448800" cy="31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20"/>
            <p:cNvCxnSpPr>
              <a:stCxn id="136" idx="4"/>
              <a:endCxn id="138" idx="1"/>
            </p:cNvCxnSpPr>
            <p:nvPr/>
          </p:nvCxnSpPr>
          <p:spPr>
            <a:xfrm>
              <a:off x="598688" y="2697085"/>
              <a:ext cx="145200" cy="49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20"/>
            <p:cNvCxnSpPr>
              <a:stCxn id="139" idx="4"/>
              <a:endCxn id="137" idx="7"/>
            </p:cNvCxnSpPr>
            <p:nvPr/>
          </p:nvCxnSpPr>
          <p:spPr>
            <a:xfrm flipH="1">
              <a:off x="1816634" y="2634498"/>
              <a:ext cx="152100" cy="55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20"/>
            <p:cNvCxnSpPr>
              <a:stCxn id="138" idx="6"/>
              <a:endCxn id="137" idx="2"/>
            </p:cNvCxnSpPr>
            <p:nvPr/>
          </p:nvCxnSpPr>
          <p:spPr>
            <a:xfrm>
              <a:off x="1011092" y="3304233"/>
              <a:ext cx="538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5" name="Google Shape;145;p20"/>
          <p:cNvSpPr/>
          <p:nvPr/>
        </p:nvSpPr>
        <p:spPr>
          <a:xfrm>
            <a:off x="7892593" y="2399938"/>
            <a:ext cx="312900" cy="312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7121738" y="1951810"/>
            <a:ext cx="312900" cy="3129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7892599" y="3786708"/>
            <a:ext cx="312900" cy="312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7892580" y="3015108"/>
            <a:ext cx="312900" cy="312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8663296" y="1951798"/>
            <a:ext cx="312900" cy="3129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0"/>
          <p:cNvCxnSpPr>
            <a:stCxn id="145" idx="6"/>
            <a:endCxn id="149" idx="3"/>
          </p:cNvCxnSpPr>
          <p:nvPr/>
        </p:nvCxnSpPr>
        <p:spPr>
          <a:xfrm flipH="1" rot="10800000">
            <a:off x="8205493" y="2218888"/>
            <a:ext cx="503700" cy="3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>
            <a:stCxn id="145" idx="2"/>
            <a:endCxn id="146" idx="5"/>
          </p:cNvCxnSpPr>
          <p:nvPr/>
        </p:nvCxnSpPr>
        <p:spPr>
          <a:xfrm rot="10800000">
            <a:off x="7388893" y="2218888"/>
            <a:ext cx="503700" cy="3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>
            <a:stCxn id="146" idx="4"/>
            <a:endCxn id="148" idx="1"/>
          </p:cNvCxnSpPr>
          <p:nvPr/>
        </p:nvCxnSpPr>
        <p:spPr>
          <a:xfrm>
            <a:off x="7278188" y="2264710"/>
            <a:ext cx="660300" cy="7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>
            <a:stCxn id="149" idx="4"/>
            <a:endCxn id="148" idx="7"/>
          </p:cNvCxnSpPr>
          <p:nvPr/>
        </p:nvCxnSpPr>
        <p:spPr>
          <a:xfrm flipH="1">
            <a:off x="8159746" y="2264698"/>
            <a:ext cx="660000" cy="7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0"/>
          <p:cNvCxnSpPr>
            <a:stCxn id="148" idx="4"/>
            <a:endCxn id="147" idx="0"/>
          </p:cNvCxnSpPr>
          <p:nvPr/>
        </p:nvCxnSpPr>
        <p:spPr>
          <a:xfrm>
            <a:off x="8049030" y="3328008"/>
            <a:ext cx="0" cy="4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0"/>
          <p:cNvCxnSpPr>
            <a:stCxn id="146" idx="6"/>
            <a:endCxn id="149" idx="2"/>
          </p:cNvCxnSpPr>
          <p:nvPr/>
        </p:nvCxnSpPr>
        <p:spPr>
          <a:xfrm>
            <a:off x="7434638" y="2108260"/>
            <a:ext cx="122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0"/>
          <p:cNvCxnSpPr>
            <a:stCxn id="145" idx="4"/>
            <a:endCxn id="148" idx="0"/>
          </p:cNvCxnSpPr>
          <p:nvPr/>
        </p:nvCxnSpPr>
        <p:spPr>
          <a:xfrm>
            <a:off x="8049043" y="2712838"/>
            <a:ext cx="0" cy="3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7" name="Google Shape;157;p20"/>
          <p:cNvGrpSpPr/>
          <p:nvPr/>
        </p:nvGrpSpPr>
        <p:grpSpPr>
          <a:xfrm>
            <a:off x="2299588" y="2020488"/>
            <a:ext cx="1824796" cy="1692896"/>
            <a:chOff x="6992675" y="1780875"/>
            <a:chExt cx="1824796" cy="1692896"/>
          </a:xfrm>
        </p:grpSpPr>
        <p:sp>
          <p:nvSpPr>
            <p:cNvPr id="158" name="Google Shape;158;p20"/>
            <p:cNvSpPr/>
            <p:nvPr/>
          </p:nvSpPr>
          <p:spPr>
            <a:xfrm>
              <a:off x="7748630" y="1780875"/>
              <a:ext cx="312900" cy="312900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6992675" y="1984460"/>
              <a:ext cx="312900" cy="3129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8061537" y="3160871"/>
              <a:ext cx="312900" cy="312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7431217" y="2802071"/>
              <a:ext cx="312900" cy="31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8504571" y="1984473"/>
              <a:ext cx="312900" cy="3129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3" name="Google Shape;163;p20"/>
          <p:cNvCxnSpPr>
            <a:stCxn id="158" idx="2"/>
            <a:endCxn id="159" idx="7"/>
          </p:cNvCxnSpPr>
          <p:nvPr/>
        </p:nvCxnSpPr>
        <p:spPr>
          <a:xfrm flipH="1">
            <a:off x="2566543" y="2176938"/>
            <a:ext cx="489000" cy="9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0"/>
          <p:cNvCxnSpPr>
            <a:stCxn id="159" idx="4"/>
            <a:endCxn id="161" idx="1"/>
          </p:cNvCxnSpPr>
          <p:nvPr/>
        </p:nvCxnSpPr>
        <p:spPr>
          <a:xfrm>
            <a:off x="2456038" y="2536972"/>
            <a:ext cx="327900" cy="55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0"/>
          <p:cNvCxnSpPr>
            <a:stCxn id="158" idx="6"/>
            <a:endCxn id="162" idx="1"/>
          </p:cNvCxnSpPr>
          <p:nvPr/>
        </p:nvCxnSpPr>
        <p:spPr>
          <a:xfrm>
            <a:off x="3368443" y="2176938"/>
            <a:ext cx="489000" cy="9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0"/>
          <p:cNvCxnSpPr>
            <a:stCxn id="161" idx="5"/>
            <a:endCxn id="160" idx="2"/>
          </p:cNvCxnSpPr>
          <p:nvPr/>
        </p:nvCxnSpPr>
        <p:spPr>
          <a:xfrm>
            <a:off x="3005206" y="3308760"/>
            <a:ext cx="363300" cy="24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0"/>
          <p:cNvSpPr/>
          <p:nvPr/>
        </p:nvSpPr>
        <p:spPr>
          <a:xfrm>
            <a:off x="5411868" y="2137838"/>
            <a:ext cx="312900" cy="312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4567425" y="1951822"/>
            <a:ext cx="312900" cy="3129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5535324" y="3509471"/>
            <a:ext cx="312900" cy="312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5273455" y="2908296"/>
            <a:ext cx="312900" cy="312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6256321" y="1951810"/>
            <a:ext cx="312900" cy="3129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20"/>
          <p:cNvCxnSpPr>
            <a:stCxn id="168" idx="5"/>
            <a:endCxn id="167" idx="2"/>
          </p:cNvCxnSpPr>
          <p:nvPr/>
        </p:nvCxnSpPr>
        <p:spPr>
          <a:xfrm>
            <a:off x="4834502" y="2218899"/>
            <a:ext cx="577500" cy="7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0"/>
          <p:cNvCxnSpPr>
            <a:stCxn id="170" idx="4"/>
            <a:endCxn id="169" idx="1"/>
          </p:cNvCxnSpPr>
          <p:nvPr/>
        </p:nvCxnSpPr>
        <p:spPr>
          <a:xfrm>
            <a:off x="5429905" y="3221196"/>
            <a:ext cx="151200" cy="33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0"/>
          <p:cNvCxnSpPr>
            <a:stCxn id="167" idx="6"/>
            <a:endCxn id="171" idx="3"/>
          </p:cNvCxnSpPr>
          <p:nvPr/>
        </p:nvCxnSpPr>
        <p:spPr>
          <a:xfrm flipH="1" rot="10800000">
            <a:off x="5724768" y="2218988"/>
            <a:ext cx="577500" cy="7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0"/>
          <p:cNvCxnSpPr>
            <a:stCxn id="168" idx="4"/>
            <a:endCxn id="170" idx="1"/>
          </p:cNvCxnSpPr>
          <p:nvPr/>
        </p:nvCxnSpPr>
        <p:spPr>
          <a:xfrm>
            <a:off x="4723875" y="2264722"/>
            <a:ext cx="595500" cy="68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0"/>
          <p:cNvSpPr txBox="1"/>
          <p:nvPr/>
        </p:nvSpPr>
        <p:spPr>
          <a:xfrm>
            <a:off x="309625" y="4302475"/>
            <a:ext cx="14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ground truth </a:t>
            </a:r>
            <a:r>
              <a:rPr lang="zh-CN" sz="1300">
                <a:solidFill>
                  <a:srgbClr val="FF0000"/>
                </a:solidFill>
              </a:rPr>
              <a:t>t_0</a:t>
            </a:r>
            <a:endParaRPr sz="1300"/>
          </a:p>
        </p:txBody>
      </p:sp>
      <p:sp>
        <p:nvSpPr>
          <p:cNvPr id="177" name="Google Shape;177;p20"/>
          <p:cNvSpPr txBox="1"/>
          <p:nvPr/>
        </p:nvSpPr>
        <p:spPr>
          <a:xfrm>
            <a:off x="2299600" y="4302475"/>
            <a:ext cx="195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FF0000"/>
                </a:solidFill>
              </a:rPr>
              <a:t>computed</a:t>
            </a:r>
            <a:r>
              <a:rPr lang="zh-CN" sz="1300"/>
              <a:t> projection_0</a:t>
            </a:r>
            <a:endParaRPr sz="1300"/>
          </a:p>
        </p:txBody>
      </p:sp>
      <p:sp>
        <p:nvSpPr>
          <p:cNvPr id="178" name="Google Shape;178;p20"/>
          <p:cNvSpPr txBox="1"/>
          <p:nvPr/>
        </p:nvSpPr>
        <p:spPr>
          <a:xfrm>
            <a:off x="4533475" y="4302475"/>
            <a:ext cx="206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FF0000"/>
                </a:solidFill>
              </a:rPr>
              <a:t>computed</a:t>
            </a:r>
            <a:r>
              <a:rPr lang="zh-CN" sz="1300"/>
              <a:t> projection_1</a:t>
            </a:r>
            <a:endParaRPr sz="1300"/>
          </a:p>
        </p:txBody>
      </p:sp>
      <p:sp>
        <p:nvSpPr>
          <p:cNvPr id="179" name="Google Shape;179;p20"/>
          <p:cNvSpPr txBox="1"/>
          <p:nvPr/>
        </p:nvSpPr>
        <p:spPr>
          <a:xfrm>
            <a:off x="7266725" y="4302475"/>
            <a:ext cx="156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ground truth </a:t>
            </a:r>
            <a:r>
              <a:rPr lang="zh-CN" sz="1300">
                <a:solidFill>
                  <a:srgbClr val="FF0000"/>
                </a:solidFill>
              </a:rPr>
              <a:t>t_1</a:t>
            </a:r>
            <a:endParaRPr sz="1300"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279200" y="93000"/>
            <a:ext cx="2773200" cy="1460100"/>
            <a:chOff x="6203000" y="-59400"/>
            <a:chExt cx="2773200" cy="1460100"/>
          </a:xfrm>
        </p:grpSpPr>
        <p:sp>
          <p:nvSpPr>
            <p:cNvPr id="181" name="Google Shape;181;p20"/>
            <p:cNvSpPr/>
            <p:nvPr/>
          </p:nvSpPr>
          <p:spPr>
            <a:xfrm>
              <a:off x="6203000" y="-59400"/>
              <a:ext cx="2773200" cy="146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2" name="Google Shape;182;p20"/>
            <p:cNvGrpSpPr/>
            <p:nvPr/>
          </p:nvGrpSpPr>
          <p:grpSpPr>
            <a:xfrm>
              <a:off x="6380313" y="167000"/>
              <a:ext cx="2488763" cy="1139875"/>
              <a:chOff x="5488013" y="0"/>
              <a:chExt cx="2488763" cy="1139875"/>
            </a:xfrm>
          </p:grpSpPr>
          <p:sp>
            <p:nvSpPr>
              <p:cNvPr id="183" name="Google Shape;183;p20"/>
              <p:cNvSpPr/>
              <p:nvPr/>
            </p:nvSpPr>
            <p:spPr>
              <a:xfrm>
                <a:off x="6122975" y="223350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>
                <a:off x="6402625" y="201150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5" name="Google Shape;185;p20"/>
              <p:cNvCxnSpPr>
                <a:stCxn id="183" idx="6"/>
                <a:endCxn id="184" idx="2"/>
              </p:cNvCxnSpPr>
              <p:nvPr/>
            </p:nvCxnSpPr>
            <p:spPr>
              <a:xfrm flipH="1" rot="10800000">
                <a:off x="6211775" y="245550"/>
                <a:ext cx="190800" cy="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6" name="Google Shape;186;p20"/>
              <p:cNvSpPr/>
              <p:nvPr/>
            </p:nvSpPr>
            <p:spPr>
              <a:xfrm>
                <a:off x="5488013" y="992713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>
                <a:off x="6402613" y="859513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8" name="Google Shape;188;p20"/>
              <p:cNvCxnSpPr>
                <a:stCxn id="186" idx="6"/>
                <a:endCxn id="187" idx="2"/>
              </p:cNvCxnSpPr>
              <p:nvPr/>
            </p:nvCxnSpPr>
            <p:spPr>
              <a:xfrm flipH="1" rot="10800000">
                <a:off x="5576813" y="903913"/>
                <a:ext cx="825900" cy="13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9" name="Google Shape;189;p20"/>
              <p:cNvSpPr/>
              <p:nvPr/>
            </p:nvSpPr>
            <p:spPr>
              <a:xfrm>
                <a:off x="5687125" y="736625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6402625" y="642525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1" name="Google Shape;191;p20"/>
              <p:cNvCxnSpPr>
                <a:stCxn id="189" idx="6"/>
                <a:endCxn id="190" idx="2"/>
              </p:cNvCxnSpPr>
              <p:nvPr/>
            </p:nvCxnSpPr>
            <p:spPr>
              <a:xfrm flipH="1" rot="10800000">
                <a:off x="5775925" y="686825"/>
                <a:ext cx="626700" cy="9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2" name="Google Shape;192;p20"/>
              <p:cNvSpPr txBox="1"/>
              <p:nvPr/>
            </p:nvSpPr>
            <p:spPr>
              <a:xfrm>
                <a:off x="6546300" y="0"/>
                <a:ext cx="1376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/>
                  <a:t>ground truth </a:t>
                </a:r>
                <a:r>
                  <a:rPr lang="zh-CN" sz="1000">
                    <a:solidFill>
                      <a:srgbClr val="FF0000"/>
                    </a:solidFill>
                  </a:rPr>
                  <a:t>t_0</a:t>
                </a:r>
                <a:endParaRPr sz="1000"/>
              </a:p>
            </p:txBody>
          </p:sp>
          <p:sp>
            <p:nvSpPr>
              <p:cNvPr id="193" name="Google Shape;193;p20"/>
              <p:cNvSpPr txBox="1"/>
              <p:nvPr/>
            </p:nvSpPr>
            <p:spPr>
              <a:xfrm>
                <a:off x="6546300" y="801175"/>
                <a:ext cx="1138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/>
                  <a:t>ground truth </a:t>
                </a:r>
                <a:r>
                  <a:rPr lang="zh-CN" sz="1000">
                    <a:solidFill>
                      <a:srgbClr val="FF0000"/>
                    </a:solidFill>
                  </a:rPr>
                  <a:t>t_1</a:t>
                </a:r>
                <a:endParaRPr sz="1000"/>
              </a:p>
            </p:txBody>
          </p:sp>
          <p:sp>
            <p:nvSpPr>
              <p:cNvPr id="194" name="Google Shape;194;p20"/>
              <p:cNvSpPr txBox="1"/>
              <p:nvPr/>
            </p:nvSpPr>
            <p:spPr>
              <a:xfrm>
                <a:off x="6531375" y="517575"/>
                <a:ext cx="1445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>
                    <a:solidFill>
                      <a:srgbClr val="FF0000"/>
                    </a:solidFill>
                  </a:rPr>
                  <a:t>computed</a:t>
                </a:r>
                <a:r>
                  <a:rPr lang="zh-CN" sz="1000"/>
                  <a:t> projection 1</a:t>
                </a:r>
                <a:endParaRPr sz="1000"/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>
                <a:off x="5922400" y="475225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>
                <a:off x="6401725" y="430825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7" name="Google Shape;197;p20"/>
              <p:cNvCxnSpPr>
                <a:stCxn id="195" idx="6"/>
                <a:endCxn id="196" idx="2"/>
              </p:cNvCxnSpPr>
              <p:nvPr/>
            </p:nvCxnSpPr>
            <p:spPr>
              <a:xfrm flipH="1" rot="10800000">
                <a:off x="6011200" y="475225"/>
                <a:ext cx="390600" cy="4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8" name="Google Shape;198;p20"/>
              <p:cNvSpPr txBox="1"/>
              <p:nvPr/>
            </p:nvSpPr>
            <p:spPr>
              <a:xfrm>
                <a:off x="6531375" y="267750"/>
                <a:ext cx="1445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>
                    <a:solidFill>
                      <a:srgbClr val="FF0000"/>
                    </a:solidFill>
                  </a:rPr>
                  <a:t>computed</a:t>
                </a:r>
                <a:r>
                  <a:rPr lang="zh-CN" sz="1000"/>
                  <a:t> projection 0</a:t>
                </a:r>
                <a:endParaRPr sz="1000"/>
              </a:p>
            </p:txBody>
          </p:sp>
        </p:grpSp>
        <p:sp>
          <p:nvSpPr>
            <p:cNvPr id="199" name="Google Shape;199;p20"/>
            <p:cNvSpPr txBox="1"/>
            <p:nvPr/>
          </p:nvSpPr>
          <p:spPr>
            <a:xfrm>
              <a:off x="6221325" y="-59400"/>
              <a:ext cx="1215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/>
                <a:t>1D illustration</a:t>
              </a:r>
              <a:endParaRPr sz="1200"/>
            </a:p>
          </p:txBody>
        </p:sp>
      </p:grpSp>
      <p:sp>
        <p:nvSpPr>
          <p:cNvPr id="200" name="Google Shape;200;p20"/>
          <p:cNvSpPr txBox="1"/>
          <p:nvPr/>
        </p:nvSpPr>
        <p:spPr>
          <a:xfrm>
            <a:off x="407425" y="1102400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2D illustration</a:t>
            </a:r>
            <a:endParaRPr sz="1800"/>
          </a:p>
        </p:txBody>
      </p:sp>
      <p:sp>
        <p:nvSpPr>
          <p:cNvPr id="201" name="Google Shape;201;p20"/>
          <p:cNvSpPr txBox="1"/>
          <p:nvPr/>
        </p:nvSpPr>
        <p:spPr>
          <a:xfrm>
            <a:off x="3366450" y="1322050"/>
            <a:ext cx="24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 Projection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GSE71585_RefSeq_RPKM_dim_1000</a:t>
            </a:r>
            <a:endParaRPr/>
          </a:p>
        </p:txBody>
      </p:sp>
      <p:pic>
        <p:nvPicPr>
          <p:cNvPr id="1884" name="Google Shape;188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775" y="0"/>
            <a:ext cx="2959750" cy="17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92"/>
          <p:cNvSpPr txBox="1"/>
          <p:nvPr/>
        </p:nvSpPr>
        <p:spPr>
          <a:xfrm>
            <a:off x="793925" y="2923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886" name="Google Shape;1886;p92"/>
          <p:cNvSpPr txBox="1"/>
          <p:nvPr/>
        </p:nvSpPr>
        <p:spPr>
          <a:xfrm>
            <a:off x="918600" y="1658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887" name="Google Shape;1887;p92"/>
          <p:cNvSpPr txBox="1"/>
          <p:nvPr/>
        </p:nvSpPr>
        <p:spPr>
          <a:xfrm>
            <a:off x="1076825" y="4262175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888" name="Google Shape;188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092" y="1373075"/>
            <a:ext cx="1451694" cy="10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208" y="1438175"/>
            <a:ext cx="1278125" cy="95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7107" y="2663800"/>
            <a:ext cx="1346675" cy="10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7200" y="2596275"/>
            <a:ext cx="1405150" cy="10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1800" y="3907817"/>
            <a:ext cx="1278125" cy="95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07200" y="3849650"/>
            <a:ext cx="1405150" cy="105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GSE71585_RefSeq_RPKM_dim_1000_2</a:t>
            </a:r>
            <a:endParaRPr/>
          </a:p>
        </p:txBody>
      </p:sp>
      <p:sp>
        <p:nvSpPr>
          <p:cNvPr id="1899" name="Google Shape;1899;p93"/>
          <p:cNvSpPr txBox="1"/>
          <p:nvPr/>
        </p:nvSpPr>
        <p:spPr>
          <a:xfrm>
            <a:off x="565325" y="3292792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900" name="Google Shape;1900;p93"/>
          <p:cNvSpPr txBox="1"/>
          <p:nvPr/>
        </p:nvSpPr>
        <p:spPr>
          <a:xfrm>
            <a:off x="690000" y="2323408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901" name="Google Shape;1901;p93"/>
          <p:cNvSpPr txBox="1"/>
          <p:nvPr/>
        </p:nvSpPr>
        <p:spPr>
          <a:xfrm>
            <a:off x="848225" y="4262175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902" name="Google Shape;1902;p93"/>
          <p:cNvSpPr txBox="1"/>
          <p:nvPr/>
        </p:nvSpPr>
        <p:spPr>
          <a:xfrm>
            <a:off x="6144000" y="0"/>
            <a:ext cx="30000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k_closest_count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perplexity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bfs_level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gfd_calc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E7EE98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Concatenate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beta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gamma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anchor_rate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dynamic_lambda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endParaRPr sz="900">
              <a:solidFill>
                <a:srgbClr val="BF9EEE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3" name="Google Shape;190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150" y="1926575"/>
            <a:ext cx="1591805" cy="11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325" y="1962887"/>
            <a:ext cx="1495000" cy="112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2549" y="3046925"/>
            <a:ext cx="1495000" cy="11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4325" y="3046919"/>
            <a:ext cx="1495000" cy="112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6900" y="4099650"/>
            <a:ext cx="1540650" cy="115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4325" y="4116775"/>
            <a:ext cx="1495000" cy="112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MNIST: Subcomponent(Top Half) VS Whole Image</a:t>
            </a:r>
            <a:endParaRPr/>
          </a:p>
        </p:txBody>
      </p:sp>
      <p:pic>
        <p:nvPicPr>
          <p:cNvPr id="1914" name="Google Shape;191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350" y="1719300"/>
            <a:ext cx="1298100" cy="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350" y="3029950"/>
            <a:ext cx="1298100" cy="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5875" y="2107700"/>
            <a:ext cx="1298100" cy="12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94"/>
          <p:cNvSpPr/>
          <p:nvPr/>
        </p:nvSpPr>
        <p:spPr>
          <a:xfrm>
            <a:off x="4019775" y="2423525"/>
            <a:ext cx="9381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94"/>
          <p:cNvSpPr/>
          <p:nvPr/>
        </p:nvSpPr>
        <p:spPr>
          <a:xfrm>
            <a:off x="1832375" y="1639500"/>
            <a:ext cx="1461600" cy="78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94"/>
          <p:cNvSpPr/>
          <p:nvPr/>
        </p:nvSpPr>
        <p:spPr>
          <a:xfrm>
            <a:off x="5544125" y="1995500"/>
            <a:ext cx="1461600" cy="147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4"/>
          <p:cNvSpPr txBox="1"/>
          <p:nvPr/>
        </p:nvSpPr>
        <p:spPr>
          <a:xfrm>
            <a:off x="2182775" y="2499050"/>
            <a:ext cx="7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921" name="Google Shape;1921;p94"/>
          <p:cNvSpPr txBox="1"/>
          <p:nvPr/>
        </p:nvSpPr>
        <p:spPr>
          <a:xfrm>
            <a:off x="5894525" y="3540850"/>
            <a:ext cx="7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mnist1000</a:t>
            </a:r>
            <a:endParaRPr/>
          </a:p>
        </p:txBody>
      </p:sp>
      <p:sp>
        <p:nvSpPr>
          <p:cNvPr id="1927" name="Google Shape;1927;p95"/>
          <p:cNvSpPr txBox="1"/>
          <p:nvPr/>
        </p:nvSpPr>
        <p:spPr>
          <a:xfrm>
            <a:off x="2473688" y="476047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928" name="Google Shape;1928;p95"/>
          <p:cNvSpPr txBox="1"/>
          <p:nvPr/>
        </p:nvSpPr>
        <p:spPr>
          <a:xfrm>
            <a:off x="4864550" y="490005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pic>
        <p:nvPicPr>
          <p:cNvPr id="1929" name="Google Shape;192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286" y="3394439"/>
            <a:ext cx="1850026" cy="13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p95"/>
          <p:cNvSpPr txBox="1"/>
          <p:nvPr/>
        </p:nvSpPr>
        <p:spPr>
          <a:xfrm>
            <a:off x="7302625" y="26689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931" name="Google Shape;1931;p95"/>
          <p:cNvSpPr txBox="1"/>
          <p:nvPr/>
        </p:nvSpPr>
        <p:spPr>
          <a:xfrm>
            <a:off x="7302625" y="306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932" name="Google Shape;1932;p95"/>
          <p:cNvSpPr txBox="1"/>
          <p:nvPr/>
        </p:nvSpPr>
        <p:spPr>
          <a:xfrm>
            <a:off x="7302625" y="1525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933" name="Google Shape;1933;p95"/>
          <p:cNvSpPr txBox="1"/>
          <p:nvPr/>
        </p:nvSpPr>
        <p:spPr>
          <a:xfrm>
            <a:off x="7455025" y="39643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934" name="Google Shape;193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825" y="2265125"/>
            <a:ext cx="1849979" cy="13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822" y="3547450"/>
            <a:ext cx="1850027" cy="13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250" y="-82075"/>
            <a:ext cx="1792600" cy="13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9174" y="1081287"/>
            <a:ext cx="1719250" cy="128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5072" y="901163"/>
            <a:ext cx="2456450" cy="146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3000" y="2215550"/>
            <a:ext cx="1262875" cy="21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mnist2500</a:t>
            </a:r>
            <a:endParaRPr/>
          </a:p>
        </p:txBody>
      </p:sp>
      <p:sp>
        <p:nvSpPr>
          <p:cNvPr id="1945" name="Google Shape;1945;p96"/>
          <p:cNvSpPr txBox="1"/>
          <p:nvPr/>
        </p:nvSpPr>
        <p:spPr>
          <a:xfrm>
            <a:off x="230163" y="3510038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946" name="Google Shape;1946;p96"/>
          <p:cNvSpPr txBox="1"/>
          <p:nvPr/>
        </p:nvSpPr>
        <p:spPr>
          <a:xfrm>
            <a:off x="1892750" y="467145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947" name="Google Shape;1947;p96"/>
          <p:cNvSpPr txBox="1"/>
          <p:nvPr/>
        </p:nvSpPr>
        <p:spPr>
          <a:xfrm>
            <a:off x="3416425" y="26689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948" name="Google Shape;1948;p96"/>
          <p:cNvSpPr txBox="1"/>
          <p:nvPr/>
        </p:nvSpPr>
        <p:spPr>
          <a:xfrm>
            <a:off x="3416425" y="306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949" name="Google Shape;1949;p96"/>
          <p:cNvSpPr txBox="1"/>
          <p:nvPr/>
        </p:nvSpPr>
        <p:spPr>
          <a:xfrm>
            <a:off x="3416425" y="1525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950" name="Google Shape;1950;p96"/>
          <p:cNvSpPr txBox="1"/>
          <p:nvPr/>
        </p:nvSpPr>
        <p:spPr>
          <a:xfrm>
            <a:off x="3568825" y="39643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951" name="Google Shape;195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77" y="2187658"/>
            <a:ext cx="1816901" cy="136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000" y="2340301"/>
            <a:ext cx="1649550" cy="12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750" y="61890"/>
            <a:ext cx="1548050" cy="116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7750" y="1222900"/>
            <a:ext cx="1548050" cy="11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7000" y="3545813"/>
            <a:ext cx="1649550" cy="123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96"/>
          <p:cNvSpPr txBox="1"/>
          <p:nvPr/>
        </p:nvSpPr>
        <p:spPr>
          <a:xfrm>
            <a:off x="1100525" y="5389300"/>
            <a:ext cx="18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as f_0</a:t>
            </a:r>
            <a:endParaRPr/>
          </a:p>
        </p:txBody>
      </p:sp>
      <p:sp>
        <p:nvSpPr>
          <p:cNvPr id="1957" name="Google Shape;1957;p96"/>
          <p:cNvSpPr txBox="1"/>
          <p:nvPr/>
        </p:nvSpPr>
        <p:spPr>
          <a:xfrm>
            <a:off x="5881362" y="5389300"/>
            <a:ext cx="13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seperate</a:t>
            </a:r>
            <a:r>
              <a:rPr lang="zh-CN"/>
              <a:t> f_0 </a:t>
            </a:r>
            <a:endParaRPr/>
          </a:p>
        </p:txBody>
      </p:sp>
      <p:sp>
        <p:nvSpPr>
          <p:cNvPr id="1958" name="Google Shape;1958;p96"/>
          <p:cNvSpPr txBox="1"/>
          <p:nvPr/>
        </p:nvSpPr>
        <p:spPr>
          <a:xfrm>
            <a:off x="7766150" y="467145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959" name="Google Shape;1959;p96"/>
          <p:cNvSpPr txBox="1"/>
          <p:nvPr/>
        </p:nvSpPr>
        <p:spPr>
          <a:xfrm>
            <a:off x="5016950" y="467145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pic>
        <p:nvPicPr>
          <p:cNvPr id="1960" name="Google Shape;1960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6950" y="2363200"/>
            <a:ext cx="1588501" cy="11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35375" y="2482326"/>
            <a:ext cx="1463974" cy="109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9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5950" y="1281982"/>
            <a:ext cx="1390499" cy="104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81423" y="1314775"/>
            <a:ext cx="1371878" cy="102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1475" y="145650"/>
            <a:ext cx="1463974" cy="10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96925" y="184002"/>
            <a:ext cx="1463974" cy="10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16951" y="3615412"/>
            <a:ext cx="1463947" cy="10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81424" y="3718937"/>
            <a:ext cx="1371875" cy="1028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8" name="Google Shape;1968;p96"/>
          <p:cNvCxnSpPr/>
          <p:nvPr/>
        </p:nvCxnSpPr>
        <p:spPr>
          <a:xfrm>
            <a:off x="4879500" y="-16175"/>
            <a:ext cx="0" cy="51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9" name="Google Shape;1969;p9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687550" y="-2160762"/>
            <a:ext cx="3429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97"/>
          <p:cNvSpPr txBox="1"/>
          <p:nvPr/>
        </p:nvSpPr>
        <p:spPr>
          <a:xfrm>
            <a:off x="-109712" y="3615938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975" name="Google Shape;1975;p97"/>
          <p:cNvSpPr txBox="1"/>
          <p:nvPr/>
        </p:nvSpPr>
        <p:spPr>
          <a:xfrm>
            <a:off x="1617625" y="46910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976" name="Google Shape;1976;p97"/>
          <p:cNvSpPr txBox="1"/>
          <p:nvPr/>
        </p:nvSpPr>
        <p:spPr>
          <a:xfrm>
            <a:off x="3416425" y="26689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977" name="Google Shape;1977;p97"/>
          <p:cNvSpPr txBox="1"/>
          <p:nvPr/>
        </p:nvSpPr>
        <p:spPr>
          <a:xfrm>
            <a:off x="3416425" y="306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978" name="Google Shape;1978;p97"/>
          <p:cNvSpPr txBox="1"/>
          <p:nvPr/>
        </p:nvSpPr>
        <p:spPr>
          <a:xfrm>
            <a:off x="3416425" y="1525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979" name="Google Shape;1979;p97"/>
          <p:cNvSpPr txBox="1"/>
          <p:nvPr/>
        </p:nvSpPr>
        <p:spPr>
          <a:xfrm>
            <a:off x="3568825" y="39643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980" name="Google Shape;1980;p97"/>
          <p:cNvSpPr txBox="1"/>
          <p:nvPr/>
        </p:nvSpPr>
        <p:spPr>
          <a:xfrm>
            <a:off x="1100525" y="5389300"/>
            <a:ext cx="18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as f_0</a:t>
            </a:r>
            <a:endParaRPr/>
          </a:p>
        </p:txBody>
      </p:sp>
      <p:sp>
        <p:nvSpPr>
          <p:cNvPr id="1981" name="Google Shape;1981;p97"/>
          <p:cNvSpPr txBox="1"/>
          <p:nvPr/>
        </p:nvSpPr>
        <p:spPr>
          <a:xfrm>
            <a:off x="6871962" y="5389300"/>
            <a:ext cx="13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seperate f_0 </a:t>
            </a:r>
            <a:endParaRPr/>
          </a:p>
        </p:txBody>
      </p:sp>
      <p:sp>
        <p:nvSpPr>
          <p:cNvPr id="1982" name="Google Shape;1982;p97"/>
          <p:cNvSpPr txBox="1"/>
          <p:nvPr/>
        </p:nvSpPr>
        <p:spPr>
          <a:xfrm>
            <a:off x="7766150" y="467145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983" name="Google Shape;1983;p97"/>
          <p:cNvSpPr txBox="1"/>
          <p:nvPr/>
        </p:nvSpPr>
        <p:spPr>
          <a:xfrm>
            <a:off x="5016950" y="467145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pic>
        <p:nvPicPr>
          <p:cNvPr id="1984" name="Google Shape;198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425" y="2385106"/>
            <a:ext cx="1588499" cy="119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938" y="2413650"/>
            <a:ext cx="1512374" cy="113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488" y="3597275"/>
            <a:ext cx="1512374" cy="113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1225" y="3615950"/>
            <a:ext cx="1451426" cy="108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4500" y="1229607"/>
            <a:ext cx="1451426" cy="108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3875" y="1302750"/>
            <a:ext cx="1390499" cy="104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25438" y="209944"/>
            <a:ext cx="1390499" cy="104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9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4762" y="155862"/>
            <a:ext cx="1512374" cy="113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9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300" y="2481697"/>
            <a:ext cx="1512350" cy="113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67650" y="2504544"/>
            <a:ext cx="1451426" cy="108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16411" y="1297303"/>
            <a:ext cx="1353899" cy="101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98100" y="216425"/>
            <a:ext cx="1390501" cy="104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98112" y="3642963"/>
            <a:ext cx="1390499" cy="1042886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digit_mnist_1000</a:t>
            </a:r>
            <a:endParaRPr/>
          </a:p>
        </p:txBody>
      </p:sp>
      <p:pic>
        <p:nvPicPr>
          <p:cNvPr id="1998" name="Google Shape;1998;p9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73538" y="-2915650"/>
            <a:ext cx="34385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3</a:t>
            </a:r>
            <a:r>
              <a:rPr lang="zh-CN"/>
              <a:t>. MNIST: Original Image VS Image after Horizontal Flip</a:t>
            </a:r>
            <a:endParaRPr/>
          </a:p>
        </p:txBody>
      </p:sp>
      <p:sp>
        <p:nvSpPr>
          <p:cNvPr id="2004" name="Google Shape;2004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5" name="Google Shape;200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862" y="1191887"/>
            <a:ext cx="1404870" cy="140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931" y="1191887"/>
            <a:ext cx="1404870" cy="140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33" y="3017455"/>
            <a:ext cx="1496067" cy="149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1550" y="3033397"/>
            <a:ext cx="1496067" cy="1496065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98"/>
          <p:cNvSpPr/>
          <p:nvPr/>
        </p:nvSpPr>
        <p:spPr>
          <a:xfrm>
            <a:off x="4027318" y="1661107"/>
            <a:ext cx="764100" cy="4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98"/>
          <p:cNvSpPr/>
          <p:nvPr/>
        </p:nvSpPr>
        <p:spPr>
          <a:xfrm>
            <a:off x="4027318" y="3584427"/>
            <a:ext cx="764100" cy="4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98"/>
          <p:cNvSpPr txBox="1"/>
          <p:nvPr/>
        </p:nvSpPr>
        <p:spPr>
          <a:xfrm>
            <a:off x="2822888" y="4568875"/>
            <a:ext cx="7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2012" name="Google Shape;2012;p98"/>
          <p:cNvSpPr txBox="1"/>
          <p:nvPr/>
        </p:nvSpPr>
        <p:spPr>
          <a:xfrm>
            <a:off x="5234963" y="4568875"/>
            <a:ext cx="7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99"/>
          <p:cNvSpPr txBox="1"/>
          <p:nvPr/>
        </p:nvSpPr>
        <p:spPr>
          <a:xfrm>
            <a:off x="-109712" y="3615938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2018" name="Google Shape;2018;p99"/>
          <p:cNvSpPr txBox="1"/>
          <p:nvPr/>
        </p:nvSpPr>
        <p:spPr>
          <a:xfrm>
            <a:off x="1617625" y="46910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2019" name="Google Shape;2019;p99"/>
          <p:cNvSpPr txBox="1"/>
          <p:nvPr/>
        </p:nvSpPr>
        <p:spPr>
          <a:xfrm>
            <a:off x="3416425" y="26689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2020" name="Google Shape;2020;p99"/>
          <p:cNvSpPr txBox="1"/>
          <p:nvPr/>
        </p:nvSpPr>
        <p:spPr>
          <a:xfrm>
            <a:off x="3416425" y="306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2021" name="Google Shape;2021;p99"/>
          <p:cNvSpPr txBox="1"/>
          <p:nvPr/>
        </p:nvSpPr>
        <p:spPr>
          <a:xfrm>
            <a:off x="3416425" y="1525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2022" name="Google Shape;2022;p99"/>
          <p:cNvSpPr txBox="1"/>
          <p:nvPr/>
        </p:nvSpPr>
        <p:spPr>
          <a:xfrm>
            <a:off x="3568825" y="39643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2023" name="Google Shape;2023;p99"/>
          <p:cNvSpPr txBox="1"/>
          <p:nvPr/>
        </p:nvSpPr>
        <p:spPr>
          <a:xfrm>
            <a:off x="1100525" y="5389300"/>
            <a:ext cx="18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as f_0</a:t>
            </a:r>
            <a:endParaRPr/>
          </a:p>
        </p:txBody>
      </p:sp>
      <p:sp>
        <p:nvSpPr>
          <p:cNvPr id="2024" name="Google Shape;2024;p99"/>
          <p:cNvSpPr txBox="1"/>
          <p:nvPr/>
        </p:nvSpPr>
        <p:spPr>
          <a:xfrm>
            <a:off x="6871962" y="5389300"/>
            <a:ext cx="13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seperate f_0 </a:t>
            </a:r>
            <a:endParaRPr/>
          </a:p>
        </p:txBody>
      </p:sp>
      <p:sp>
        <p:nvSpPr>
          <p:cNvPr id="2025" name="Google Shape;2025;p99"/>
          <p:cNvSpPr txBox="1"/>
          <p:nvPr/>
        </p:nvSpPr>
        <p:spPr>
          <a:xfrm>
            <a:off x="7766150" y="467145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2026" name="Google Shape;2026;p99"/>
          <p:cNvSpPr txBox="1"/>
          <p:nvPr/>
        </p:nvSpPr>
        <p:spPr>
          <a:xfrm>
            <a:off x="5016950" y="467145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2027" name="Google Shape;2027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digit_mnist_flip_1000</a:t>
            </a:r>
            <a:endParaRPr/>
          </a:p>
        </p:txBody>
      </p:sp>
      <p:pic>
        <p:nvPicPr>
          <p:cNvPr id="2028" name="Google Shape;202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13" y="-1887000"/>
            <a:ext cx="34385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00" y="2383905"/>
            <a:ext cx="1379099" cy="103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9100" y="2383899"/>
            <a:ext cx="1453901" cy="10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6550" y="1353743"/>
            <a:ext cx="1371042" cy="102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6550" y="10"/>
            <a:ext cx="1480875" cy="11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59088" y="3706091"/>
            <a:ext cx="1453925" cy="109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0325" y="2242341"/>
            <a:ext cx="1756603" cy="13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97900" y="2273318"/>
            <a:ext cx="1588501" cy="119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5900" y="3474306"/>
            <a:ext cx="1651026" cy="123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9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45275" y="3425350"/>
            <a:ext cx="1781574" cy="133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9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60975" y="1212619"/>
            <a:ext cx="1480875" cy="111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p9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09112" y="1222737"/>
            <a:ext cx="1453901" cy="109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9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07163" y="18275"/>
            <a:ext cx="1588501" cy="11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9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36450" y="170388"/>
            <a:ext cx="1371050" cy="102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9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15175" y="939800"/>
            <a:ext cx="938750" cy="15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 </a:t>
            </a:r>
            <a:r>
              <a:rPr lang="zh-CN"/>
              <a:t>MNIST: Original Image VS Image after Horizontal Flip</a:t>
            </a:r>
            <a:endParaRPr/>
          </a:p>
        </p:txBody>
      </p:sp>
      <p:sp>
        <p:nvSpPr>
          <p:cNvPr id="2048" name="Google Shape;2048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zh-CN"/>
              <a:t>Flip only half of the odd numbers</a:t>
            </a:r>
            <a:endParaRPr b="1" i="1"/>
          </a:p>
        </p:txBody>
      </p:sp>
      <p:pic>
        <p:nvPicPr>
          <p:cNvPr id="2049" name="Google Shape;204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153" y="1726408"/>
            <a:ext cx="1227660" cy="12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963" y="1726408"/>
            <a:ext cx="1227660" cy="12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2323" y="3335628"/>
            <a:ext cx="1307353" cy="13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00"/>
          <p:cNvSpPr/>
          <p:nvPr/>
        </p:nvSpPr>
        <p:spPr>
          <a:xfrm>
            <a:off x="4198062" y="2136439"/>
            <a:ext cx="667800" cy="4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00"/>
          <p:cNvSpPr/>
          <p:nvPr/>
        </p:nvSpPr>
        <p:spPr>
          <a:xfrm>
            <a:off x="4198062" y="3817151"/>
            <a:ext cx="667800" cy="4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00"/>
          <p:cNvSpPr txBox="1"/>
          <p:nvPr/>
        </p:nvSpPr>
        <p:spPr>
          <a:xfrm>
            <a:off x="3145558" y="4677420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2055" name="Google Shape;2055;p100"/>
          <p:cNvSpPr txBox="1"/>
          <p:nvPr/>
        </p:nvSpPr>
        <p:spPr>
          <a:xfrm>
            <a:off x="5253374" y="4677420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pic>
        <p:nvPicPr>
          <p:cNvPr id="2056" name="Google Shape;205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958" y="3335628"/>
            <a:ext cx="1307353" cy="130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646" y="1726408"/>
            <a:ext cx="1227660" cy="12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787" y="3335628"/>
            <a:ext cx="1307353" cy="130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18" y="1726408"/>
            <a:ext cx="1227660" cy="12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7859" y="3335628"/>
            <a:ext cx="1307353" cy="13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100"/>
          <p:cNvSpPr/>
          <p:nvPr/>
        </p:nvSpPr>
        <p:spPr>
          <a:xfrm>
            <a:off x="4947173" y="1695200"/>
            <a:ext cx="1277100" cy="129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t10k-mnist: 9 -&gt; 0</a:t>
            </a:r>
            <a:endParaRPr/>
          </a:p>
        </p:txBody>
      </p:sp>
      <p:pic>
        <p:nvPicPr>
          <p:cNvPr id="2067" name="Google Shape;206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400" y="55850"/>
            <a:ext cx="2565350" cy="15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01"/>
          <p:cNvSpPr txBox="1"/>
          <p:nvPr/>
        </p:nvSpPr>
        <p:spPr>
          <a:xfrm>
            <a:off x="4208700" y="40632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pic>
        <p:nvPicPr>
          <p:cNvPr id="2069" name="Google Shape;206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24" y="1238575"/>
            <a:ext cx="966650" cy="24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01"/>
          <p:cNvSpPr txBox="1"/>
          <p:nvPr/>
        </p:nvSpPr>
        <p:spPr>
          <a:xfrm>
            <a:off x="2063863" y="40632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2071" name="Google Shape;2071;p101"/>
          <p:cNvSpPr txBox="1"/>
          <p:nvPr/>
        </p:nvSpPr>
        <p:spPr>
          <a:xfrm>
            <a:off x="2760225" y="86345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2072" name="Google Shape;2072;p101"/>
          <p:cNvSpPr txBox="1"/>
          <p:nvPr/>
        </p:nvSpPr>
        <p:spPr>
          <a:xfrm>
            <a:off x="583700" y="86992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pic>
        <p:nvPicPr>
          <p:cNvPr id="2073" name="Google Shape;2073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865" y="1155775"/>
            <a:ext cx="1854510" cy="1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8400" y="1155801"/>
            <a:ext cx="1854499" cy="13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3075" y="2436575"/>
            <a:ext cx="1946701" cy="14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8725" y="2420113"/>
            <a:ext cx="2033850" cy="152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101"/>
          <p:cNvSpPr txBox="1"/>
          <p:nvPr/>
        </p:nvSpPr>
        <p:spPr>
          <a:xfrm>
            <a:off x="6423300" y="29937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2078" name="Google Shape;2078;p101"/>
          <p:cNvSpPr txBox="1"/>
          <p:nvPr/>
        </p:nvSpPr>
        <p:spPr>
          <a:xfrm>
            <a:off x="6287400" y="1672900"/>
            <a:ext cx="12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Distortion of Local Structure</a:t>
            </a:r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173600" y="2078300"/>
            <a:ext cx="1682946" cy="1617583"/>
            <a:chOff x="442238" y="1843100"/>
            <a:chExt cx="1682946" cy="1617583"/>
          </a:xfrm>
        </p:grpSpPr>
        <p:sp>
          <p:nvSpPr>
            <p:cNvPr id="208" name="Google Shape;208;p21"/>
            <p:cNvSpPr/>
            <p:nvPr/>
          </p:nvSpPr>
          <p:spPr>
            <a:xfrm>
              <a:off x="1112205" y="1843100"/>
              <a:ext cx="312900" cy="312900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442238" y="2384185"/>
              <a:ext cx="312900" cy="3129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1549437" y="3147783"/>
              <a:ext cx="312900" cy="312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698192" y="3147783"/>
              <a:ext cx="312900" cy="31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1812284" y="2321598"/>
              <a:ext cx="312900" cy="3129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" name="Google Shape;213;p21"/>
            <p:cNvCxnSpPr>
              <a:stCxn id="208" idx="5"/>
              <a:endCxn id="212" idx="1"/>
            </p:cNvCxnSpPr>
            <p:nvPr/>
          </p:nvCxnSpPr>
          <p:spPr>
            <a:xfrm>
              <a:off x="1379282" y="2110177"/>
              <a:ext cx="478800" cy="25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21"/>
            <p:cNvCxnSpPr>
              <a:stCxn id="208" idx="3"/>
              <a:endCxn id="209" idx="7"/>
            </p:cNvCxnSpPr>
            <p:nvPr/>
          </p:nvCxnSpPr>
          <p:spPr>
            <a:xfrm flipH="1">
              <a:off x="709228" y="2110177"/>
              <a:ext cx="448800" cy="31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1"/>
            <p:cNvCxnSpPr>
              <a:stCxn id="209" idx="4"/>
              <a:endCxn id="211" idx="1"/>
            </p:cNvCxnSpPr>
            <p:nvPr/>
          </p:nvCxnSpPr>
          <p:spPr>
            <a:xfrm>
              <a:off x="598688" y="2697085"/>
              <a:ext cx="145200" cy="49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1"/>
            <p:cNvCxnSpPr>
              <a:stCxn id="212" idx="4"/>
              <a:endCxn id="210" idx="7"/>
            </p:cNvCxnSpPr>
            <p:nvPr/>
          </p:nvCxnSpPr>
          <p:spPr>
            <a:xfrm flipH="1">
              <a:off x="1816634" y="2634498"/>
              <a:ext cx="152100" cy="55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21"/>
            <p:cNvCxnSpPr>
              <a:stCxn id="211" idx="6"/>
              <a:endCxn id="210" idx="2"/>
            </p:cNvCxnSpPr>
            <p:nvPr/>
          </p:nvCxnSpPr>
          <p:spPr>
            <a:xfrm>
              <a:off x="1011092" y="3304233"/>
              <a:ext cx="538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8" name="Google Shape;218;p21"/>
          <p:cNvGrpSpPr/>
          <p:nvPr/>
        </p:nvGrpSpPr>
        <p:grpSpPr>
          <a:xfrm>
            <a:off x="7121738" y="1951798"/>
            <a:ext cx="1854459" cy="2147811"/>
            <a:chOff x="6977850" y="1682373"/>
            <a:chExt cx="1854459" cy="2147811"/>
          </a:xfrm>
        </p:grpSpPr>
        <p:sp>
          <p:nvSpPr>
            <p:cNvPr id="219" name="Google Shape;219;p21"/>
            <p:cNvSpPr/>
            <p:nvPr/>
          </p:nvSpPr>
          <p:spPr>
            <a:xfrm>
              <a:off x="7748705" y="2130513"/>
              <a:ext cx="312900" cy="312900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6977850" y="1682385"/>
              <a:ext cx="312900" cy="3129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7748712" y="3517283"/>
              <a:ext cx="312900" cy="312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7748692" y="2745683"/>
              <a:ext cx="312900" cy="31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8519409" y="1682373"/>
              <a:ext cx="312900" cy="3129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4" name="Google Shape;224;p21"/>
            <p:cNvCxnSpPr>
              <a:stCxn id="219" idx="6"/>
              <a:endCxn id="223" idx="3"/>
            </p:cNvCxnSpPr>
            <p:nvPr/>
          </p:nvCxnSpPr>
          <p:spPr>
            <a:xfrm flipH="1" rot="10800000">
              <a:off x="8061605" y="1949463"/>
              <a:ext cx="5037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1"/>
            <p:cNvCxnSpPr>
              <a:stCxn id="219" idx="2"/>
              <a:endCxn id="220" idx="5"/>
            </p:cNvCxnSpPr>
            <p:nvPr/>
          </p:nvCxnSpPr>
          <p:spPr>
            <a:xfrm rot="10800000">
              <a:off x="7245005" y="1949463"/>
              <a:ext cx="5037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21"/>
            <p:cNvCxnSpPr>
              <a:stCxn id="220" idx="4"/>
              <a:endCxn id="222" idx="1"/>
            </p:cNvCxnSpPr>
            <p:nvPr/>
          </p:nvCxnSpPr>
          <p:spPr>
            <a:xfrm>
              <a:off x="7134300" y="1995285"/>
              <a:ext cx="660300" cy="79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21"/>
            <p:cNvCxnSpPr>
              <a:stCxn id="223" idx="4"/>
              <a:endCxn id="222" idx="7"/>
            </p:cNvCxnSpPr>
            <p:nvPr/>
          </p:nvCxnSpPr>
          <p:spPr>
            <a:xfrm flipH="1">
              <a:off x="8015859" y="1995273"/>
              <a:ext cx="660000" cy="79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21"/>
            <p:cNvCxnSpPr>
              <a:stCxn id="222" idx="4"/>
              <a:endCxn id="221" idx="0"/>
            </p:cNvCxnSpPr>
            <p:nvPr/>
          </p:nvCxnSpPr>
          <p:spPr>
            <a:xfrm>
              <a:off x="7905142" y="3058583"/>
              <a:ext cx="0" cy="4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21"/>
            <p:cNvCxnSpPr>
              <a:stCxn id="220" idx="6"/>
              <a:endCxn id="223" idx="2"/>
            </p:cNvCxnSpPr>
            <p:nvPr/>
          </p:nvCxnSpPr>
          <p:spPr>
            <a:xfrm>
              <a:off x="7290750" y="1838835"/>
              <a:ext cx="122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21"/>
            <p:cNvCxnSpPr>
              <a:stCxn id="219" idx="4"/>
              <a:endCxn id="222" idx="0"/>
            </p:cNvCxnSpPr>
            <p:nvPr/>
          </p:nvCxnSpPr>
          <p:spPr>
            <a:xfrm>
              <a:off x="7905155" y="2443413"/>
              <a:ext cx="0" cy="30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1" name="Google Shape;231;p21"/>
          <p:cNvGrpSpPr/>
          <p:nvPr/>
        </p:nvGrpSpPr>
        <p:grpSpPr>
          <a:xfrm>
            <a:off x="2299588" y="2020488"/>
            <a:ext cx="1824796" cy="1692896"/>
            <a:chOff x="1452700" y="1277225"/>
            <a:chExt cx="1824796" cy="1692896"/>
          </a:xfrm>
        </p:grpSpPr>
        <p:grpSp>
          <p:nvGrpSpPr>
            <p:cNvPr id="232" name="Google Shape;232;p21"/>
            <p:cNvGrpSpPr/>
            <p:nvPr/>
          </p:nvGrpSpPr>
          <p:grpSpPr>
            <a:xfrm>
              <a:off x="1452700" y="1277225"/>
              <a:ext cx="1824796" cy="1692896"/>
              <a:chOff x="6992675" y="1780875"/>
              <a:chExt cx="1824796" cy="1692896"/>
            </a:xfrm>
          </p:grpSpPr>
          <p:sp>
            <p:nvSpPr>
              <p:cNvPr id="233" name="Google Shape;233;p21"/>
              <p:cNvSpPr/>
              <p:nvPr/>
            </p:nvSpPr>
            <p:spPr>
              <a:xfrm>
                <a:off x="7748630" y="1780875"/>
                <a:ext cx="312900" cy="312900"/>
              </a:xfrm>
              <a:prstGeom prst="ellipse">
                <a:avLst/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1"/>
              <p:cNvSpPr/>
              <p:nvPr/>
            </p:nvSpPr>
            <p:spPr>
              <a:xfrm>
                <a:off x="6992675" y="1984460"/>
                <a:ext cx="312900" cy="312900"/>
              </a:xfrm>
              <a:prstGeom prst="ellipse">
                <a:avLst/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1"/>
              <p:cNvSpPr/>
              <p:nvPr/>
            </p:nvSpPr>
            <p:spPr>
              <a:xfrm>
                <a:off x="8061537" y="3160871"/>
                <a:ext cx="312900" cy="312900"/>
              </a:xfrm>
              <a:prstGeom prst="ellipse">
                <a:avLst/>
              </a:prstGeom>
              <a:solidFill>
                <a:srgbClr val="B6D7A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>
                <a:off x="7431217" y="2802071"/>
                <a:ext cx="312900" cy="312900"/>
              </a:xfrm>
              <a:prstGeom prst="ellipse">
                <a:avLst/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8504571" y="1984473"/>
                <a:ext cx="312900" cy="312900"/>
              </a:xfrm>
              <a:prstGeom prst="ellipse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8" name="Google Shape;238;p21"/>
            <p:cNvCxnSpPr>
              <a:stCxn id="233" idx="2"/>
              <a:endCxn id="234" idx="7"/>
            </p:cNvCxnSpPr>
            <p:nvPr/>
          </p:nvCxnSpPr>
          <p:spPr>
            <a:xfrm flipH="1">
              <a:off x="1719655" y="1433675"/>
              <a:ext cx="489000" cy="9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1"/>
            <p:cNvCxnSpPr>
              <a:stCxn id="234" idx="4"/>
              <a:endCxn id="236" idx="1"/>
            </p:cNvCxnSpPr>
            <p:nvPr/>
          </p:nvCxnSpPr>
          <p:spPr>
            <a:xfrm>
              <a:off x="1609150" y="1793710"/>
              <a:ext cx="327900" cy="55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1"/>
            <p:cNvCxnSpPr>
              <a:stCxn id="233" idx="6"/>
              <a:endCxn id="237" idx="1"/>
            </p:cNvCxnSpPr>
            <p:nvPr/>
          </p:nvCxnSpPr>
          <p:spPr>
            <a:xfrm>
              <a:off x="2521555" y="1433675"/>
              <a:ext cx="489000" cy="9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1"/>
            <p:cNvCxnSpPr>
              <a:stCxn id="237" idx="4"/>
              <a:endCxn id="235" idx="7"/>
            </p:cNvCxnSpPr>
            <p:nvPr/>
          </p:nvCxnSpPr>
          <p:spPr>
            <a:xfrm flipH="1">
              <a:off x="2788646" y="1793723"/>
              <a:ext cx="332400" cy="90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1"/>
            <p:cNvCxnSpPr>
              <a:stCxn id="236" idx="5"/>
              <a:endCxn id="235" idx="2"/>
            </p:cNvCxnSpPr>
            <p:nvPr/>
          </p:nvCxnSpPr>
          <p:spPr>
            <a:xfrm>
              <a:off x="2158319" y="2565498"/>
              <a:ext cx="363300" cy="24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3" name="Google Shape;243;p21"/>
          <p:cNvGrpSpPr/>
          <p:nvPr/>
        </p:nvGrpSpPr>
        <p:grpSpPr>
          <a:xfrm>
            <a:off x="4567425" y="1951810"/>
            <a:ext cx="2001796" cy="1870561"/>
            <a:chOff x="6904175" y="1833573"/>
            <a:chExt cx="2001796" cy="1870561"/>
          </a:xfrm>
        </p:grpSpPr>
        <p:sp>
          <p:nvSpPr>
            <p:cNvPr id="244" name="Google Shape;244;p21"/>
            <p:cNvSpPr/>
            <p:nvPr/>
          </p:nvSpPr>
          <p:spPr>
            <a:xfrm>
              <a:off x="7748618" y="2019600"/>
              <a:ext cx="312900" cy="312900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6904175" y="1833585"/>
              <a:ext cx="312900" cy="3129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7872074" y="3391233"/>
              <a:ext cx="312900" cy="312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7610205" y="2790058"/>
              <a:ext cx="312900" cy="31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8593071" y="1833573"/>
              <a:ext cx="312900" cy="3129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9" name="Google Shape;249;p21"/>
            <p:cNvCxnSpPr>
              <a:stCxn id="245" idx="5"/>
              <a:endCxn id="244" idx="2"/>
            </p:cNvCxnSpPr>
            <p:nvPr/>
          </p:nvCxnSpPr>
          <p:spPr>
            <a:xfrm>
              <a:off x="7171252" y="2100661"/>
              <a:ext cx="577500" cy="7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1"/>
            <p:cNvCxnSpPr>
              <a:stCxn id="244" idx="4"/>
              <a:endCxn id="247" idx="0"/>
            </p:cNvCxnSpPr>
            <p:nvPr/>
          </p:nvCxnSpPr>
          <p:spPr>
            <a:xfrm flipH="1">
              <a:off x="7766768" y="2332500"/>
              <a:ext cx="138300" cy="45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1"/>
            <p:cNvCxnSpPr>
              <a:stCxn id="247" idx="4"/>
              <a:endCxn id="246" idx="1"/>
            </p:cNvCxnSpPr>
            <p:nvPr/>
          </p:nvCxnSpPr>
          <p:spPr>
            <a:xfrm>
              <a:off x="7766655" y="3102958"/>
              <a:ext cx="151200" cy="33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1"/>
            <p:cNvCxnSpPr>
              <a:stCxn id="244" idx="6"/>
              <a:endCxn id="248" idx="3"/>
            </p:cNvCxnSpPr>
            <p:nvPr/>
          </p:nvCxnSpPr>
          <p:spPr>
            <a:xfrm flipH="1" rot="10800000">
              <a:off x="8061518" y="2100750"/>
              <a:ext cx="577500" cy="7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1"/>
            <p:cNvCxnSpPr>
              <a:stCxn id="245" idx="6"/>
              <a:endCxn id="248" idx="2"/>
            </p:cNvCxnSpPr>
            <p:nvPr/>
          </p:nvCxnSpPr>
          <p:spPr>
            <a:xfrm>
              <a:off x="7217075" y="1990035"/>
              <a:ext cx="137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54" name="Google Shape;254;p21"/>
          <p:cNvCxnSpPr>
            <a:stCxn id="245" idx="4"/>
            <a:endCxn id="247" idx="1"/>
          </p:cNvCxnSpPr>
          <p:nvPr/>
        </p:nvCxnSpPr>
        <p:spPr>
          <a:xfrm>
            <a:off x="4723875" y="2264722"/>
            <a:ext cx="595500" cy="6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1"/>
          <p:cNvSpPr txBox="1"/>
          <p:nvPr/>
        </p:nvSpPr>
        <p:spPr>
          <a:xfrm>
            <a:off x="309625" y="4302475"/>
            <a:ext cx="14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ground truth </a:t>
            </a:r>
            <a:r>
              <a:rPr lang="zh-CN" sz="1300">
                <a:solidFill>
                  <a:srgbClr val="FF0000"/>
                </a:solidFill>
              </a:rPr>
              <a:t>t_0</a:t>
            </a:r>
            <a:endParaRPr sz="1300"/>
          </a:p>
        </p:txBody>
      </p:sp>
      <p:sp>
        <p:nvSpPr>
          <p:cNvPr id="256" name="Google Shape;256;p21"/>
          <p:cNvSpPr txBox="1"/>
          <p:nvPr/>
        </p:nvSpPr>
        <p:spPr>
          <a:xfrm>
            <a:off x="2299600" y="4302475"/>
            <a:ext cx="195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FF0000"/>
                </a:solidFill>
              </a:rPr>
              <a:t>computed</a:t>
            </a:r>
            <a:r>
              <a:rPr lang="zh-CN" sz="1300"/>
              <a:t> projection_0</a:t>
            </a:r>
            <a:endParaRPr sz="1300"/>
          </a:p>
        </p:txBody>
      </p:sp>
      <p:sp>
        <p:nvSpPr>
          <p:cNvPr id="257" name="Google Shape;257;p21"/>
          <p:cNvSpPr txBox="1"/>
          <p:nvPr/>
        </p:nvSpPr>
        <p:spPr>
          <a:xfrm>
            <a:off x="4533475" y="4302475"/>
            <a:ext cx="206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FF0000"/>
                </a:solidFill>
              </a:rPr>
              <a:t>computed</a:t>
            </a:r>
            <a:r>
              <a:rPr lang="zh-CN" sz="1300"/>
              <a:t> projection_1</a:t>
            </a:r>
            <a:endParaRPr sz="1300"/>
          </a:p>
        </p:txBody>
      </p:sp>
      <p:sp>
        <p:nvSpPr>
          <p:cNvPr id="258" name="Google Shape;258;p21"/>
          <p:cNvSpPr txBox="1"/>
          <p:nvPr/>
        </p:nvSpPr>
        <p:spPr>
          <a:xfrm>
            <a:off x="7266725" y="4302475"/>
            <a:ext cx="156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ground truth </a:t>
            </a:r>
            <a:r>
              <a:rPr lang="zh-CN" sz="1300">
                <a:solidFill>
                  <a:srgbClr val="FF0000"/>
                </a:solidFill>
              </a:rPr>
              <a:t>t_1</a:t>
            </a:r>
            <a:endParaRPr sz="1300"/>
          </a:p>
        </p:txBody>
      </p:sp>
      <p:sp>
        <p:nvSpPr>
          <p:cNvPr id="259" name="Google Shape;259;p21"/>
          <p:cNvSpPr/>
          <p:nvPr/>
        </p:nvSpPr>
        <p:spPr>
          <a:xfrm>
            <a:off x="2143125" y="1683550"/>
            <a:ext cx="4549800" cy="3214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1"/>
          <p:cNvGrpSpPr/>
          <p:nvPr/>
        </p:nvGrpSpPr>
        <p:grpSpPr>
          <a:xfrm>
            <a:off x="6279200" y="93000"/>
            <a:ext cx="2773200" cy="1460100"/>
            <a:chOff x="6203000" y="-59400"/>
            <a:chExt cx="2773200" cy="1460100"/>
          </a:xfrm>
        </p:grpSpPr>
        <p:sp>
          <p:nvSpPr>
            <p:cNvPr id="261" name="Google Shape;261;p21"/>
            <p:cNvSpPr/>
            <p:nvPr/>
          </p:nvSpPr>
          <p:spPr>
            <a:xfrm>
              <a:off x="6203000" y="-59400"/>
              <a:ext cx="2773200" cy="146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" name="Google Shape;262;p21"/>
            <p:cNvGrpSpPr/>
            <p:nvPr/>
          </p:nvGrpSpPr>
          <p:grpSpPr>
            <a:xfrm>
              <a:off x="6380313" y="167000"/>
              <a:ext cx="2488763" cy="1139875"/>
              <a:chOff x="5488013" y="0"/>
              <a:chExt cx="2488763" cy="1139875"/>
            </a:xfrm>
          </p:grpSpPr>
          <p:sp>
            <p:nvSpPr>
              <p:cNvPr id="263" name="Google Shape;263;p21"/>
              <p:cNvSpPr/>
              <p:nvPr/>
            </p:nvSpPr>
            <p:spPr>
              <a:xfrm>
                <a:off x="6122975" y="223350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6402625" y="201150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5" name="Google Shape;265;p21"/>
              <p:cNvCxnSpPr>
                <a:stCxn id="263" idx="6"/>
                <a:endCxn id="264" idx="2"/>
              </p:cNvCxnSpPr>
              <p:nvPr/>
            </p:nvCxnSpPr>
            <p:spPr>
              <a:xfrm flipH="1" rot="10800000">
                <a:off x="6211775" y="245550"/>
                <a:ext cx="190800" cy="2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6" name="Google Shape;266;p21"/>
              <p:cNvSpPr/>
              <p:nvPr/>
            </p:nvSpPr>
            <p:spPr>
              <a:xfrm>
                <a:off x="5488013" y="992713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6402613" y="859513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8" name="Google Shape;268;p21"/>
              <p:cNvCxnSpPr>
                <a:stCxn id="266" idx="6"/>
                <a:endCxn id="267" idx="2"/>
              </p:cNvCxnSpPr>
              <p:nvPr/>
            </p:nvCxnSpPr>
            <p:spPr>
              <a:xfrm flipH="1" rot="10800000">
                <a:off x="5576813" y="903913"/>
                <a:ext cx="825900" cy="13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9" name="Google Shape;269;p21"/>
              <p:cNvSpPr/>
              <p:nvPr/>
            </p:nvSpPr>
            <p:spPr>
              <a:xfrm>
                <a:off x="5687125" y="736625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6402625" y="642525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1" name="Google Shape;271;p21"/>
              <p:cNvCxnSpPr>
                <a:stCxn id="269" idx="6"/>
                <a:endCxn id="270" idx="2"/>
              </p:cNvCxnSpPr>
              <p:nvPr/>
            </p:nvCxnSpPr>
            <p:spPr>
              <a:xfrm flipH="1" rot="10800000">
                <a:off x="5775925" y="686825"/>
                <a:ext cx="626700" cy="9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2" name="Google Shape;272;p21"/>
              <p:cNvSpPr txBox="1"/>
              <p:nvPr/>
            </p:nvSpPr>
            <p:spPr>
              <a:xfrm>
                <a:off x="6546300" y="0"/>
                <a:ext cx="1376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/>
                  <a:t>ground truth </a:t>
                </a:r>
                <a:r>
                  <a:rPr lang="zh-CN" sz="1000">
                    <a:solidFill>
                      <a:srgbClr val="FF0000"/>
                    </a:solidFill>
                  </a:rPr>
                  <a:t>t_0</a:t>
                </a:r>
                <a:endParaRPr sz="1000"/>
              </a:p>
            </p:txBody>
          </p:sp>
          <p:sp>
            <p:nvSpPr>
              <p:cNvPr id="273" name="Google Shape;273;p21"/>
              <p:cNvSpPr txBox="1"/>
              <p:nvPr/>
            </p:nvSpPr>
            <p:spPr>
              <a:xfrm>
                <a:off x="6546300" y="801175"/>
                <a:ext cx="1138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/>
                  <a:t>ground truth </a:t>
                </a:r>
                <a:r>
                  <a:rPr lang="zh-CN" sz="1000">
                    <a:solidFill>
                      <a:srgbClr val="FF0000"/>
                    </a:solidFill>
                  </a:rPr>
                  <a:t>t_1</a:t>
                </a:r>
                <a:endParaRPr sz="1000"/>
              </a:p>
            </p:txBody>
          </p:sp>
          <p:sp>
            <p:nvSpPr>
              <p:cNvPr id="274" name="Google Shape;274;p21"/>
              <p:cNvSpPr txBox="1"/>
              <p:nvPr/>
            </p:nvSpPr>
            <p:spPr>
              <a:xfrm>
                <a:off x="6531375" y="517575"/>
                <a:ext cx="1445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>
                    <a:solidFill>
                      <a:srgbClr val="FF0000"/>
                    </a:solidFill>
                  </a:rPr>
                  <a:t>computed</a:t>
                </a:r>
                <a:r>
                  <a:rPr lang="zh-CN" sz="1000"/>
                  <a:t> projection 1</a:t>
                </a:r>
                <a:endParaRPr sz="1000"/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5922400" y="475225"/>
                <a:ext cx="88800" cy="888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6401725" y="430825"/>
                <a:ext cx="88800" cy="88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7" name="Google Shape;277;p21"/>
              <p:cNvCxnSpPr>
                <a:stCxn id="275" idx="6"/>
                <a:endCxn id="276" idx="2"/>
              </p:cNvCxnSpPr>
              <p:nvPr/>
            </p:nvCxnSpPr>
            <p:spPr>
              <a:xfrm flipH="1" rot="10800000">
                <a:off x="6011200" y="475225"/>
                <a:ext cx="390600" cy="4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8" name="Google Shape;278;p21"/>
              <p:cNvSpPr txBox="1"/>
              <p:nvPr/>
            </p:nvSpPr>
            <p:spPr>
              <a:xfrm>
                <a:off x="6531375" y="267750"/>
                <a:ext cx="1445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>
                    <a:solidFill>
                      <a:srgbClr val="FF0000"/>
                    </a:solidFill>
                  </a:rPr>
                  <a:t>computed</a:t>
                </a:r>
                <a:r>
                  <a:rPr lang="zh-CN" sz="1000"/>
                  <a:t> projection 0</a:t>
                </a:r>
                <a:endParaRPr sz="1000"/>
              </a:p>
            </p:txBody>
          </p:sp>
        </p:grpSp>
        <p:sp>
          <p:nvSpPr>
            <p:cNvPr id="279" name="Google Shape;279;p21"/>
            <p:cNvSpPr txBox="1"/>
            <p:nvPr/>
          </p:nvSpPr>
          <p:spPr>
            <a:xfrm>
              <a:off x="6221325" y="-59400"/>
              <a:ext cx="1215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/>
                <a:t>1D illustration</a:t>
              </a:r>
              <a:endParaRPr sz="1200"/>
            </a:p>
          </p:txBody>
        </p:sp>
      </p:grpSp>
      <p:sp>
        <p:nvSpPr>
          <p:cNvPr id="280" name="Google Shape;280;p21"/>
          <p:cNvSpPr txBox="1"/>
          <p:nvPr/>
        </p:nvSpPr>
        <p:spPr>
          <a:xfrm>
            <a:off x="407425" y="1102400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2</a:t>
            </a:r>
            <a:r>
              <a:rPr lang="zh-CN" sz="1800"/>
              <a:t>D illustration</a:t>
            </a:r>
            <a:endParaRPr sz="1800"/>
          </a:p>
        </p:txBody>
      </p:sp>
      <p:sp>
        <p:nvSpPr>
          <p:cNvPr id="281" name="Google Shape;281;p21"/>
          <p:cNvSpPr txBox="1"/>
          <p:nvPr/>
        </p:nvSpPr>
        <p:spPr>
          <a:xfrm>
            <a:off x="3366450" y="1322050"/>
            <a:ext cx="24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 Projection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